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sldIdLst>
    <p:sldId id="256" r:id="rId5"/>
    <p:sldId id="275" r:id="rId6"/>
    <p:sldId id="301" r:id="rId7"/>
    <p:sldId id="321" r:id="rId8"/>
    <p:sldId id="353" r:id="rId9"/>
    <p:sldId id="358" r:id="rId10"/>
    <p:sldId id="359" r:id="rId11"/>
    <p:sldId id="348" r:id="rId12"/>
    <p:sldId id="385" r:id="rId13"/>
    <p:sldId id="347" r:id="rId14"/>
    <p:sldId id="378" r:id="rId15"/>
    <p:sldId id="379" r:id="rId16"/>
    <p:sldId id="373" r:id="rId17"/>
    <p:sldId id="363" r:id="rId18"/>
    <p:sldId id="361" r:id="rId19"/>
    <p:sldId id="362" r:id="rId20"/>
    <p:sldId id="364" r:id="rId21"/>
    <p:sldId id="371" r:id="rId22"/>
    <p:sldId id="374" r:id="rId23"/>
    <p:sldId id="380" r:id="rId24"/>
    <p:sldId id="350" r:id="rId25"/>
    <p:sldId id="366" r:id="rId26"/>
    <p:sldId id="365" r:id="rId27"/>
    <p:sldId id="360" r:id="rId28"/>
    <p:sldId id="367" r:id="rId29"/>
    <p:sldId id="387" r:id="rId30"/>
    <p:sldId id="388" r:id="rId31"/>
    <p:sldId id="386" r:id="rId32"/>
    <p:sldId id="389" r:id="rId33"/>
    <p:sldId id="314" r:id="rId34"/>
    <p:sldId id="372" r:id="rId35"/>
    <p:sldId id="343" r:id="rId36"/>
    <p:sldId id="355" r:id="rId37"/>
    <p:sldId id="356" r:id="rId38"/>
    <p:sldId id="354" r:id="rId39"/>
    <p:sldId id="345" r:id="rId40"/>
    <p:sldId id="339" r:id="rId41"/>
    <p:sldId id="376" r:id="rId42"/>
    <p:sldId id="377" r:id="rId43"/>
    <p:sldId id="336" r:id="rId44"/>
    <p:sldId id="326" r:id="rId45"/>
    <p:sldId id="340" r:id="rId46"/>
    <p:sldId id="346" r:id="rId47"/>
    <p:sldId id="310" r:id="rId48"/>
    <p:sldId id="311" r:id="rId49"/>
    <p:sldId id="312" r:id="rId50"/>
    <p:sldId id="313" r:id="rId51"/>
    <p:sldId id="269" r:id="rId52"/>
    <p:sldId id="270" r:id="rId53"/>
    <p:sldId id="271" r:id="rId54"/>
    <p:sldId id="27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75"/>
            <p14:sldId id="301"/>
          </p14:sldIdLst>
        </p14:section>
        <p14:section name="VDR1 Recap" id="{88294E19-6904-47AA-B184-F0E27FC1FB4C}">
          <p14:sldIdLst>
            <p14:sldId id="321"/>
            <p14:sldId id="353"/>
            <p14:sldId id="358"/>
            <p14:sldId id="359"/>
            <p14:sldId id="348"/>
            <p14:sldId id="385"/>
            <p14:sldId id="347"/>
            <p14:sldId id="378"/>
            <p14:sldId id="379"/>
            <p14:sldId id="373"/>
            <p14:sldId id="363"/>
            <p14:sldId id="361"/>
            <p14:sldId id="362"/>
            <p14:sldId id="364"/>
            <p14:sldId id="371"/>
            <p14:sldId id="374"/>
            <p14:sldId id="380"/>
            <p14:sldId id="350"/>
            <p14:sldId id="366"/>
            <p14:sldId id="365"/>
            <p14:sldId id="360"/>
            <p14:sldId id="367"/>
            <p14:sldId id="387"/>
            <p14:sldId id="388"/>
            <p14:sldId id="386"/>
            <p14:sldId id="389"/>
            <p14:sldId id="314"/>
            <p14:sldId id="372"/>
            <p14:sldId id="343"/>
            <p14:sldId id="355"/>
            <p14:sldId id="356"/>
            <p14:sldId id="354"/>
            <p14:sldId id="345"/>
            <p14:sldId id="339"/>
            <p14:sldId id="376"/>
            <p14:sldId id="377"/>
            <p14:sldId id="336"/>
            <p14:sldId id="326"/>
            <p14:sldId id="340"/>
            <p14:sldId id="346"/>
          </p14:sldIdLst>
        </p14:section>
        <p14:section name="Targets and Metrics" id="{594134FA-6541-478F-81F4-4819FAFC2B01}">
          <p14:sldIdLst/>
        </p14:section>
        <p14:section name="Concept Generation" id="{E4B8E745-0395-43DB-9A1B-E2A75982749D}">
          <p14:sldIdLst/>
        </p14:section>
        <p14:section name="Concept Selection" id="{2B966588-F635-4830-93A5-E90953343356}">
          <p14:sldIdLst/>
        </p14:section>
        <p14:section name="Additional Work" id="{EC2C6BDD-BD3A-4FC3-873B-18FD703A527D}">
          <p14:sldIdLst>
            <p14:sldId id="310"/>
          </p14:sldIdLst>
        </p14:section>
        <p14:section name="Future Work" id="{F3198D1C-E54A-4C14-ABA5-CCB96457FE92}">
          <p14:sldIdLst/>
        </p14:section>
        <p14:section name="Back Matter" id="{BF741B3B-3274-4168-B6BA-9EE9337FD489}">
          <p14:sldIdLst>
            <p14:sldId id="311"/>
            <p14:sldId id="312"/>
            <p14:sldId id="313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F72BF6-43C8-4A3D-1FBF-BC0E3D8D7BBB}" name="Shayne McConomy" initials="SM" userId="31630114bf935d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FB4"/>
    <a:srgbClr val="00BBDC"/>
    <a:srgbClr val="A4D233"/>
    <a:srgbClr val="EE2737"/>
    <a:srgbClr val="236192"/>
    <a:srgbClr val="BFBFBF"/>
    <a:srgbClr val="404040"/>
    <a:srgbClr val="BFE3CF"/>
    <a:srgbClr val="4D0010"/>
    <a:srgbClr val="40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7A3F2-AD5A-4A69-9CA9-31E61B3ACEF2}" v="1" dt="2023-03-22T02:57:12.707"/>
    <p1510:client id="{05C792C8-D4FE-4D08-9446-362D076C28C2}" v="165" dt="2023-03-21T21:11:34.854"/>
    <p1510:client id="{06883419-7226-4735-A258-68DC2F56A75C}" v="46" dt="2023-03-02T07:56:47.176"/>
    <p1510:client id="{114763B4-F3D9-408F-9D21-707B192657C1}" v="182" dt="2023-03-23T00:56:17.112"/>
    <p1510:client id="{1745B04F-378F-4CA7-99DF-5CEA20652042}" v="30" dt="2023-02-21T07:09:09.497"/>
    <p1510:client id="{1E36BE55-68D4-4F86-9DA6-3BBB7452BDD3}" v="5" dt="2023-03-23T00:17:46.824"/>
    <p1510:client id="{2E9144FB-043D-4322-A4D4-E981BFBB8198}" v="360" dt="2023-03-23T10:19:59.359"/>
    <p1510:client id="{47C872C1-E18D-4818-B3C8-4CD5139B42F9}" v="31" dt="2023-03-23T02:36:05.680"/>
    <p1510:client id="{4C2C6B81-D7CC-4A2E-BA4E-C7EECF4708F3}" v="686" dt="2023-03-22T20:15:28.605"/>
    <p1510:client id="{559CC6ED-D5E6-4DBE-9B45-E1AEBF541831}" v="34" dt="2023-03-23T09:48:35.481"/>
    <p1510:client id="{592B41B9-C79F-44B1-9679-D711A1EF6548}" v="11" dt="2023-03-02T05:00:24.887"/>
    <p1510:client id="{5CA490D5-5C4D-4F7D-A968-99F524CF38C0}" v="16" dt="2023-03-23T02:57:27.416"/>
    <p1510:client id="{75054B81-AC13-483C-B5DC-E99CBAA95C69}" v="151" dt="2023-03-28T00:40:48.727"/>
    <p1510:client id="{75567F8D-A84C-4380-A6A7-7DCE1A519059}" v="28" dt="2023-02-21T06:34:50.435"/>
    <p1510:client id="{7751AFD3-0350-4B45-9800-EF519A137274}" v="46" dt="2023-02-21T05:28:31.069"/>
    <p1510:client id="{7B7F6E2A-0DEA-4567-A573-2EAF2E019529}" v="418" dt="2023-03-23T02:32:42.067"/>
    <p1510:client id="{7C42BCFA-8A9B-4DDE-A341-9DDD8926F073}" v="159" dt="2023-03-21T22:48:56.972"/>
    <p1510:client id="{81BDCFC4-872B-4328-81B9-2D406FC56E4C}" v="51" dt="2023-03-22T03:33:25.210"/>
    <p1510:client id="{871A0012-14A8-4703-AA73-244032CE57ED}" v="422" dt="2023-03-21T22:12:24.695"/>
    <p1510:client id="{9467E7D3-96CA-435B-BB36-D79A9233F6FB}" v="38" dt="2023-03-23T02:14:45.169"/>
    <p1510:client id="{A1E58035-FCDD-4DE5-84A4-2321AC999D07}" v="552" dt="2023-02-21T05:11:38.084"/>
    <p1510:client id="{A806BAD2-0E7F-4BC5-B3E5-4D01CF8B5946}" v="111" dt="2023-03-23T02:02:02.028"/>
    <p1510:client id="{B5F2D2EB-D823-4C7A-891D-05279B679F37}" v="2" dt="2023-03-28T00:30:52.490"/>
    <p1510:client id="{B9200328-EC79-48C4-BE23-E0C956679D2D}" v="94" dt="2023-03-21T18:33:58.090"/>
    <p1510:client id="{BC3B55CF-1E67-40DE-9296-A9F68629BE37}" v="140" dt="2023-03-20T22:25:40.842"/>
    <p1510:client id="{E80273B7-1DF3-42F4-A732-D15DC494BCB6}" v="102" dt="2023-03-23T02:26:30.017"/>
    <p1510:client id="{F3BEC600-6A1E-40BD-90A7-7BE3EB82C265}" v="15" dt="2023-03-23T01:33:59.234"/>
    <p1510:client id="{F4231711-DD20-4698-AA15-2AE7330B950D}" v="14" dt="2023-03-22T02:49:36.694"/>
    <p1510:client id="{F439147E-3A0F-47ED-9CB0-129D3847A780}" v="178" dt="2023-03-23T01:53:38.103"/>
    <p1510:client id="{F943E4A6-2B97-4FD6-8E4F-77510D1AE5BE}" v="11" dt="2023-03-02T05:35:08.720"/>
    <p1510:client id="{FBF42131-C7F3-4AF2-A274-C77288D64FB5}" v="33" dt="2023-03-02T04:54:53.504"/>
    <p1510:client id="{FCAE75BC-2413-4EE7-AFB6-214789EFDC52}" v="38" dt="2023-02-28T22:00:41.897"/>
    <p1510:client id="{FFCD5EDE-22A9-426D-A045-32A92F9A1CA5}" v="86" dt="2023-03-23T02:48:29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D28CFA-538B-48C8-8BAF-076AFAA735B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D50136-792F-4BEF-895C-799A257434F0}">
      <dgm:prSet phldrT="[Text]"/>
      <dgm:spPr>
        <a:solidFill>
          <a:srgbClr val="236192"/>
        </a:solidFill>
        <a:ln w="28575"/>
      </dgm:spPr>
      <dgm:t>
        <a:bodyPr/>
        <a:lstStyle/>
        <a:p>
          <a:pPr rtl="0"/>
          <a:r>
            <a:rPr lang="en-US">
              <a:solidFill>
                <a:schemeClr val="tx1"/>
              </a:solidFill>
              <a:latin typeface="Arial"/>
              <a:cs typeface="Times New Roman"/>
            </a:rPr>
            <a:t>Assumption 1</a:t>
          </a:r>
        </a:p>
      </dgm:t>
    </dgm:pt>
    <dgm:pt modelId="{4ACBD509-0D8D-424A-840E-D7684C68E8DE}" type="parTrans" cxnId="{06A14C32-6999-473F-9DB8-02854AA2E9A4}">
      <dgm:prSet/>
      <dgm:spPr/>
      <dgm:t>
        <a:bodyPr/>
        <a:lstStyle/>
        <a:p>
          <a:endParaRPr lang="en-US"/>
        </a:p>
      </dgm:t>
    </dgm:pt>
    <dgm:pt modelId="{7311E241-F104-4B59-BC2A-598771B79181}" type="sibTrans" cxnId="{06A14C32-6999-473F-9DB8-02854AA2E9A4}">
      <dgm:prSet/>
      <dgm:spPr/>
      <dgm:t>
        <a:bodyPr/>
        <a:lstStyle/>
        <a:p>
          <a:endParaRPr lang="en-US"/>
        </a:p>
      </dgm:t>
    </dgm:pt>
    <dgm:pt modelId="{7E283E59-A63B-4189-B89D-2714CF5DB37A}">
      <dgm:prSet phldrT="[Text]"/>
      <dgm:spPr>
        <a:solidFill>
          <a:srgbClr val="00BBDC"/>
        </a:solidFill>
        <a:ln w="28575"/>
      </dgm:spPr>
      <dgm:t>
        <a:bodyPr/>
        <a:lstStyle/>
        <a:p>
          <a:pPr rtl="0"/>
          <a:r>
            <a:rPr lang="en-US">
              <a:solidFill>
                <a:schemeClr val="tx1"/>
              </a:solidFill>
              <a:latin typeface="Arial"/>
              <a:cs typeface="Times New Roman"/>
            </a:rPr>
            <a:t>Assumption 2</a:t>
          </a:r>
        </a:p>
      </dgm:t>
    </dgm:pt>
    <dgm:pt modelId="{217FBDBC-AE50-4586-84CB-8648F093796B}" type="parTrans" cxnId="{1E66C960-1C62-45E5-9787-78262F225426}">
      <dgm:prSet/>
      <dgm:spPr/>
      <dgm:t>
        <a:bodyPr/>
        <a:lstStyle/>
        <a:p>
          <a:endParaRPr lang="en-US"/>
        </a:p>
      </dgm:t>
    </dgm:pt>
    <dgm:pt modelId="{3F95051A-F0EF-4A20-8970-A44D73B376A1}" type="sibTrans" cxnId="{1E66C960-1C62-45E5-9787-78262F225426}">
      <dgm:prSet/>
      <dgm:spPr/>
      <dgm:t>
        <a:bodyPr/>
        <a:lstStyle/>
        <a:p>
          <a:endParaRPr lang="en-US"/>
        </a:p>
      </dgm:t>
    </dgm:pt>
    <dgm:pt modelId="{5DCE00EA-0E83-480E-9B7C-E2EB7E0DDAD6}">
      <dgm:prSet phldrT="[Text]"/>
      <dgm:spPr>
        <a:ln w="28575"/>
      </dgm:spPr>
      <dgm:t>
        <a:bodyPr/>
        <a:lstStyle/>
        <a:p>
          <a:pPr rtl="0">
            <a:buNone/>
          </a:pPr>
          <a:r>
            <a:rPr lang="en-US">
              <a:latin typeface="Arial"/>
              <a:cs typeface="Arial"/>
            </a:rPr>
            <a:t>Gravitational force will be far greater than the aerodynamic forces. </a:t>
          </a:r>
          <a:endParaRPr lang="en-US">
            <a:latin typeface="Arial"/>
            <a:cs typeface="Times New Roman"/>
          </a:endParaRPr>
        </a:p>
      </dgm:t>
    </dgm:pt>
    <dgm:pt modelId="{689F8620-BF83-49E2-9C92-5F702F93BDE5}" type="parTrans" cxnId="{BDC48B00-AA7F-4267-8338-E272D4F446AF}">
      <dgm:prSet/>
      <dgm:spPr/>
      <dgm:t>
        <a:bodyPr/>
        <a:lstStyle/>
        <a:p>
          <a:endParaRPr lang="en-US"/>
        </a:p>
      </dgm:t>
    </dgm:pt>
    <dgm:pt modelId="{95140DE8-3CA7-4050-9037-7B67FA54FCDD}" type="sibTrans" cxnId="{BDC48B00-AA7F-4267-8338-E272D4F446AF}">
      <dgm:prSet/>
      <dgm:spPr/>
      <dgm:t>
        <a:bodyPr/>
        <a:lstStyle/>
        <a:p>
          <a:endParaRPr lang="en-US"/>
        </a:p>
      </dgm:t>
    </dgm:pt>
    <dgm:pt modelId="{9984756E-4106-45DA-BC01-80AC727E5158}">
      <dgm:prSet phldrT="[Text]"/>
      <dgm:spPr>
        <a:solidFill>
          <a:srgbClr val="A4D233"/>
        </a:solidFill>
        <a:ln w="28575"/>
      </dgm:spPr>
      <dgm:t>
        <a:bodyPr/>
        <a:lstStyle/>
        <a:p>
          <a:pPr rtl="0"/>
          <a:r>
            <a:rPr lang="en-US">
              <a:solidFill>
                <a:schemeClr val="tx1"/>
              </a:solidFill>
              <a:latin typeface="Arial"/>
              <a:cs typeface="Times New Roman"/>
            </a:rPr>
            <a:t>Assumption 3</a:t>
          </a:r>
        </a:p>
      </dgm:t>
    </dgm:pt>
    <dgm:pt modelId="{C7617E9E-4B3C-48F9-AAC3-2B907DD69FD2}" type="parTrans" cxnId="{D1D20A46-B3A7-44DE-A4AB-B88BB6694CAC}">
      <dgm:prSet/>
      <dgm:spPr/>
      <dgm:t>
        <a:bodyPr/>
        <a:lstStyle/>
        <a:p>
          <a:endParaRPr lang="en-US"/>
        </a:p>
      </dgm:t>
    </dgm:pt>
    <dgm:pt modelId="{FC4CA064-4709-403C-BFAE-F6C9681DAD5E}" type="sibTrans" cxnId="{D1D20A46-B3A7-44DE-A4AB-B88BB6694CAC}">
      <dgm:prSet/>
      <dgm:spPr/>
      <dgm:t>
        <a:bodyPr/>
        <a:lstStyle/>
        <a:p>
          <a:endParaRPr lang="en-US"/>
        </a:p>
      </dgm:t>
    </dgm:pt>
    <dgm:pt modelId="{4BCACEF4-F793-4B06-9B2F-B52E0250D401}">
      <dgm:prSet phldrT="[Text]"/>
      <dgm:spPr>
        <a:ln w="28575"/>
      </dgm:spPr>
      <dgm:t>
        <a:bodyPr/>
        <a:lstStyle/>
        <a:p>
          <a:pPr rtl="0">
            <a:buNone/>
          </a:pPr>
          <a:r>
            <a:rPr lang="en-US">
              <a:latin typeface="Arial"/>
              <a:cs typeface="Times New Roman"/>
            </a:rPr>
            <a:t>No shockwaves will be produced (subsonic and incompressible)</a:t>
          </a:r>
        </a:p>
      </dgm:t>
    </dgm:pt>
    <dgm:pt modelId="{18EFA61B-FA58-4C7A-ADBC-60E7F10706D5}" type="parTrans" cxnId="{E2437CF8-0A06-4535-90C3-EBF4C39B3E88}">
      <dgm:prSet/>
      <dgm:spPr/>
      <dgm:t>
        <a:bodyPr/>
        <a:lstStyle/>
        <a:p>
          <a:endParaRPr lang="en-US"/>
        </a:p>
      </dgm:t>
    </dgm:pt>
    <dgm:pt modelId="{8EA29790-3FA9-4D33-9E11-3EADB21E47C0}" type="sibTrans" cxnId="{E2437CF8-0A06-4535-90C3-EBF4C39B3E88}">
      <dgm:prSet/>
      <dgm:spPr/>
      <dgm:t>
        <a:bodyPr/>
        <a:lstStyle/>
        <a:p>
          <a:endParaRPr lang="en-US"/>
        </a:p>
      </dgm:t>
    </dgm:pt>
    <dgm:pt modelId="{FF36F55D-1E23-4685-BDAC-82D40D1D8E01}">
      <dgm:prSet/>
      <dgm:spPr>
        <a:ln w="28575"/>
      </dgm:spPr>
      <dgm:t>
        <a:bodyPr/>
        <a:lstStyle/>
        <a:p>
          <a:pPr rtl="0">
            <a:buNone/>
          </a:pPr>
          <a:r>
            <a:rPr lang="en-US">
              <a:latin typeface="Arial"/>
              <a:cs typeface="Arial"/>
            </a:rPr>
            <a:t>Model has access to an outside power supply and controls.</a:t>
          </a:r>
          <a:endParaRPr lang="en-US">
            <a:latin typeface="Arial"/>
            <a:cs typeface="Times New Roman"/>
          </a:endParaRPr>
        </a:p>
      </dgm:t>
    </dgm:pt>
    <dgm:pt modelId="{C9AE7ADC-01F0-40DE-BE51-EFCB019AE089}" type="sibTrans" cxnId="{305900CA-1BC8-47C7-BFC0-1DB54F7790C9}">
      <dgm:prSet/>
      <dgm:spPr/>
      <dgm:t>
        <a:bodyPr/>
        <a:lstStyle/>
        <a:p>
          <a:endParaRPr lang="en-US"/>
        </a:p>
      </dgm:t>
    </dgm:pt>
    <dgm:pt modelId="{DABB1E6F-6E3A-448A-86A7-995E019AF9AD}" type="parTrans" cxnId="{305900CA-1BC8-47C7-BFC0-1DB54F7790C9}">
      <dgm:prSet/>
      <dgm:spPr/>
      <dgm:t>
        <a:bodyPr/>
        <a:lstStyle/>
        <a:p>
          <a:endParaRPr lang="en-US"/>
        </a:p>
      </dgm:t>
    </dgm:pt>
    <dgm:pt modelId="{7506AAD1-B0EC-4BB9-AD43-2EEC58C2FF65}" type="pres">
      <dgm:prSet presAssocID="{93D28CFA-538B-48C8-8BAF-076AFAA735B5}" presName="linear" presStyleCnt="0">
        <dgm:presLayoutVars>
          <dgm:dir/>
          <dgm:animLvl val="lvl"/>
          <dgm:resizeHandles val="exact"/>
        </dgm:presLayoutVars>
      </dgm:prSet>
      <dgm:spPr/>
    </dgm:pt>
    <dgm:pt modelId="{2045845B-5BFC-4657-953D-19C307A1B9BC}" type="pres">
      <dgm:prSet presAssocID="{80D50136-792F-4BEF-895C-799A257434F0}" presName="parentLin" presStyleCnt="0"/>
      <dgm:spPr/>
    </dgm:pt>
    <dgm:pt modelId="{A69DCC0C-93D3-4B66-859B-C3C84AB83BED}" type="pres">
      <dgm:prSet presAssocID="{80D50136-792F-4BEF-895C-799A257434F0}" presName="parentLeftMargin" presStyleLbl="node1" presStyleIdx="0" presStyleCnt="3"/>
      <dgm:spPr/>
    </dgm:pt>
    <dgm:pt modelId="{FE83CFFE-2ABE-4CD6-BEFA-CB922F80F021}" type="pres">
      <dgm:prSet presAssocID="{80D50136-792F-4BEF-895C-799A257434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0E59437-BDC5-444B-988C-EACA9F269E67}" type="pres">
      <dgm:prSet presAssocID="{80D50136-792F-4BEF-895C-799A257434F0}" presName="negativeSpace" presStyleCnt="0"/>
      <dgm:spPr/>
    </dgm:pt>
    <dgm:pt modelId="{7E40F069-AF14-4562-855B-FEECF196CFD2}" type="pres">
      <dgm:prSet presAssocID="{80D50136-792F-4BEF-895C-799A257434F0}" presName="childText" presStyleLbl="conFgAcc1" presStyleIdx="0" presStyleCnt="3">
        <dgm:presLayoutVars>
          <dgm:bulletEnabled val="1"/>
        </dgm:presLayoutVars>
      </dgm:prSet>
      <dgm:spPr/>
    </dgm:pt>
    <dgm:pt modelId="{F43890D2-846D-42A6-862E-5652DCFDD060}" type="pres">
      <dgm:prSet presAssocID="{7311E241-F104-4B59-BC2A-598771B79181}" presName="spaceBetweenRectangles" presStyleCnt="0"/>
      <dgm:spPr/>
    </dgm:pt>
    <dgm:pt modelId="{642FD3D3-A2BF-4633-BCA2-679F38651C35}" type="pres">
      <dgm:prSet presAssocID="{7E283E59-A63B-4189-B89D-2714CF5DB37A}" presName="parentLin" presStyleCnt="0"/>
      <dgm:spPr/>
    </dgm:pt>
    <dgm:pt modelId="{B8979624-1AE4-4038-AA14-118EE83F6DA0}" type="pres">
      <dgm:prSet presAssocID="{7E283E59-A63B-4189-B89D-2714CF5DB37A}" presName="parentLeftMargin" presStyleLbl="node1" presStyleIdx="0" presStyleCnt="3"/>
      <dgm:spPr/>
    </dgm:pt>
    <dgm:pt modelId="{E8FD7EF8-CCEF-417D-B3F4-D8B48D4687CD}" type="pres">
      <dgm:prSet presAssocID="{7E283E59-A63B-4189-B89D-2714CF5DB3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33DEEA-6BC2-4691-BD42-709EBA6D60CD}" type="pres">
      <dgm:prSet presAssocID="{7E283E59-A63B-4189-B89D-2714CF5DB37A}" presName="negativeSpace" presStyleCnt="0"/>
      <dgm:spPr/>
    </dgm:pt>
    <dgm:pt modelId="{C0FCCAB4-19AA-4375-AB47-1D1ADC4ABE56}" type="pres">
      <dgm:prSet presAssocID="{7E283E59-A63B-4189-B89D-2714CF5DB37A}" presName="childText" presStyleLbl="conFgAcc1" presStyleIdx="1" presStyleCnt="3" custLinFactNeighborX="-48" custLinFactNeighborY="-33598">
        <dgm:presLayoutVars>
          <dgm:bulletEnabled val="1"/>
        </dgm:presLayoutVars>
      </dgm:prSet>
      <dgm:spPr/>
    </dgm:pt>
    <dgm:pt modelId="{E1B4C4EE-E523-4047-86AA-E110D64178FA}" type="pres">
      <dgm:prSet presAssocID="{3F95051A-F0EF-4A20-8970-A44D73B376A1}" presName="spaceBetweenRectangles" presStyleCnt="0"/>
      <dgm:spPr/>
    </dgm:pt>
    <dgm:pt modelId="{371EBA91-B292-4F4E-BDD2-A1C0EA97194D}" type="pres">
      <dgm:prSet presAssocID="{9984756E-4106-45DA-BC01-80AC727E5158}" presName="parentLin" presStyleCnt="0"/>
      <dgm:spPr/>
    </dgm:pt>
    <dgm:pt modelId="{5AFB4116-B133-4314-9BCB-C73BF29D59D4}" type="pres">
      <dgm:prSet presAssocID="{9984756E-4106-45DA-BC01-80AC727E5158}" presName="parentLeftMargin" presStyleLbl="node1" presStyleIdx="1" presStyleCnt="3"/>
      <dgm:spPr/>
    </dgm:pt>
    <dgm:pt modelId="{CC4F394E-8C08-4BC7-8B92-771451DBC72A}" type="pres">
      <dgm:prSet presAssocID="{9984756E-4106-45DA-BC01-80AC727E515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A0A9DCF-EB7A-4423-A4B7-A08394C3298C}" type="pres">
      <dgm:prSet presAssocID="{9984756E-4106-45DA-BC01-80AC727E5158}" presName="negativeSpace" presStyleCnt="0"/>
      <dgm:spPr/>
    </dgm:pt>
    <dgm:pt modelId="{5203427C-DBFF-4084-A6A5-072F1C4AB28F}" type="pres">
      <dgm:prSet presAssocID="{9984756E-4106-45DA-BC01-80AC727E515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DC48B00-AA7F-4267-8338-E272D4F446AF}" srcId="{7E283E59-A63B-4189-B89D-2714CF5DB37A}" destId="{5DCE00EA-0E83-480E-9B7C-E2EB7E0DDAD6}" srcOrd="0" destOrd="0" parTransId="{689F8620-BF83-49E2-9C92-5F702F93BDE5}" sibTransId="{95140DE8-3CA7-4050-9037-7B67FA54FCDD}"/>
    <dgm:cxn modelId="{DA770C05-0C75-43DC-AFCF-BF92EC837552}" type="presOf" srcId="{FF36F55D-1E23-4685-BDAC-82D40D1D8E01}" destId="{7E40F069-AF14-4562-855B-FEECF196CFD2}" srcOrd="0" destOrd="0" presId="urn:microsoft.com/office/officeart/2005/8/layout/list1"/>
    <dgm:cxn modelId="{762D381F-BBCC-48A5-B5FA-EF7DB42C56F9}" type="presOf" srcId="{9984756E-4106-45DA-BC01-80AC727E5158}" destId="{CC4F394E-8C08-4BC7-8B92-771451DBC72A}" srcOrd="1" destOrd="0" presId="urn:microsoft.com/office/officeart/2005/8/layout/list1"/>
    <dgm:cxn modelId="{80541421-5860-46CD-B7AA-104F0C13D47C}" type="presOf" srcId="{4BCACEF4-F793-4B06-9B2F-B52E0250D401}" destId="{5203427C-DBFF-4084-A6A5-072F1C4AB28F}" srcOrd="0" destOrd="0" presId="urn:microsoft.com/office/officeart/2005/8/layout/list1"/>
    <dgm:cxn modelId="{68A7AF2E-972F-4962-A8D1-CAD4D89C1594}" type="presOf" srcId="{7E283E59-A63B-4189-B89D-2714CF5DB37A}" destId="{B8979624-1AE4-4038-AA14-118EE83F6DA0}" srcOrd="0" destOrd="0" presId="urn:microsoft.com/office/officeart/2005/8/layout/list1"/>
    <dgm:cxn modelId="{06A14C32-6999-473F-9DB8-02854AA2E9A4}" srcId="{93D28CFA-538B-48C8-8BAF-076AFAA735B5}" destId="{80D50136-792F-4BEF-895C-799A257434F0}" srcOrd="0" destOrd="0" parTransId="{4ACBD509-0D8D-424A-840E-D7684C68E8DE}" sibTransId="{7311E241-F104-4B59-BC2A-598771B79181}"/>
    <dgm:cxn modelId="{1E66C960-1C62-45E5-9787-78262F225426}" srcId="{93D28CFA-538B-48C8-8BAF-076AFAA735B5}" destId="{7E283E59-A63B-4189-B89D-2714CF5DB37A}" srcOrd="1" destOrd="0" parTransId="{217FBDBC-AE50-4586-84CB-8648F093796B}" sibTransId="{3F95051A-F0EF-4A20-8970-A44D73B376A1}"/>
    <dgm:cxn modelId="{D1D20A46-B3A7-44DE-A4AB-B88BB6694CAC}" srcId="{93D28CFA-538B-48C8-8BAF-076AFAA735B5}" destId="{9984756E-4106-45DA-BC01-80AC727E5158}" srcOrd="2" destOrd="0" parTransId="{C7617E9E-4B3C-48F9-AAC3-2B907DD69FD2}" sibTransId="{FC4CA064-4709-403C-BFAE-F6C9681DAD5E}"/>
    <dgm:cxn modelId="{69F65166-9CAD-47B5-98E8-D6410AA0B15C}" type="presOf" srcId="{7E283E59-A63B-4189-B89D-2714CF5DB37A}" destId="{E8FD7EF8-CCEF-417D-B3F4-D8B48D4687CD}" srcOrd="1" destOrd="0" presId="urn:microsoft.com/office/officeart/2005/8/layout/list1"/>
    <dgm:cxn modelId="{9435004D-D787-4A5E-8831-5606365775D8}" type="presOf" srcId="{80D50136-792F-4BEF-895C-799A257434F0}" destId="{FE83CFFE-2ABE-4CD6-BEFA-CB922F80F021}" srcOrd="1" destOrd="0" presId="urn:microsoft.com/office/officeart/2005/8/layout/list1"/>
    <dgm:cxn modelId="{2791568F-8F53-4CE2-B55A-0A324831F0F6}" type="presOf" srcId="{93D28CFA-538B-48C8-8BAF-076AFAA735B5}" destId="{7506AAD1-B0EC-4BB9-AD43-2EEC58C2FF65}" srcOrd="0" destOrd="0" presId="urn:microsoft.com/office/officeart/2005/8/layout/list1"/>
    <dgm:cxn modelId="{BC17EE99-E8A4-482F-8DB7-8266E8BA9451}" type="presOf" srcId="{80D50136-792F-4BEF-895C-799A257434F0}" destId="{A69DCC0C-93D3-4B66-859B-C3C84AB83BED}" srcOrd="0" destOrd="0" presId="urn:microsoft.com/office/officeart/2005/8/layout/list1"/>
    <dgm:cxn modelId="{5738E9C9-32EE-437F-885A-94F0792E86A6}" type="presOf" srcId="{5DCE00EA-0E83-480E-9B7C-E2EB7E0DDAD6}" destId="{C0FCCAB4-19AA-4375-AB47-1D1ADC4ABE56}" srcOrd="0" destOrd="0" presId="urn:microsoft.com/office/officeart/2005/8/layout/list1"/>
    <dgm:cxn modelId="{305900CA-1BC8-47C7-BFC0-1DB54F7790C9}" srcId="{80D50136-792F-4BEF-895C-799A257434F0}" destId="{FF36F55D-1E23-4685-BDAC-82D40D1D8E01}" srcOrd="0" destOrd="0" parTransId="{DABB1E6F-6E3A-448A-86A7-995E019AF9AD}" sibTransId="{C9AE7ADC-01F0-40DE-BE51-EFCB019AE089}"/>
    <dgm:cxn modelId="{821651DE-DF6D-4551-80E4-178E804F4995}" type="presOf" srcId="{9984756E-4106-45DA-BC01-80AC727E5158}" destId="{5AFB4116-B133-4314-9BCB-C73BF29D59D4}" srcOrd="0" destOrd="0" presId="urn:microsoft.com/office/officeart/2005/8/layout/list1"/>
    <dgm:cxn modelId="{E2437CF8-0A06-4535-90C3-EBF4C39B3E88}" srcId="{9984756E-4106-45DA-BC01-80AC727E5158}" destId="{4BCACEF4-F793-4B06-9B2F-B52E0250D401}" srcOrd="0" destOrd="0" parTransId="{18EFA61B-FA58-4C7A-ADBC-60E7F10706D5}" sibTransId="{8EA29790-3FA9-4D33-9E11-3EADB21E47C0}"/>
    <dgm:cxn modelId="{18CEFC55-B796-4E08-A2B6-1D6E984B85B4}" type="presParOf" srcId="{7506AAD1-B0EC-4BB9-AD43-2EEC58C2FF65}" destId="{2045845B-5BFC-4657-953D-19C307A1B9BC}" srcOrd="0" destOrd="0" presId="urn:microsoft.com/office/officeart/2005/8/layout/list1"/>
    <dgm:cxn modelId="{2B9EE1F0-7D9C-4728-B962-05BB5CB1658F}" type="presParOf" srcId="{2045845B-5BFC-4657-953D-19C307A1B9BC}" destId="{A69DCC0C-93D3-4B66-859B-C3C84AB83BED}" srcOrd="0" destOrd="0" presId="urn:microsoft.com/office/officeart/2005/8/layout/list1"/>
    <dgm:cxn modelId="{C78DB600-D1BC-4381-8513-B066C117AB0F}" type="presParOf" srcId="{2045845B-5BFC-4657-953D-19C307A1B9BC}" destId="{FE83CFFE-2ABE-4CD6-BEFA-CB922F80F021}" srcOrd="1" destOrd="0" presId="urn:microsoft.com/office/officeart/2005/8/layout/list1"/>
    <dgm:cxn modelId="{2C6876DE-7C48-40D8-81B7-6C3AED08BD3D}" type="presParOf" srcId="{7506AAD1-B0EC-4BB9-AD43-2EEC58C2FF65}" destId="{10E59437-BDC5-444B-988C-EACA9F269E67}" srcOrd="1" destOrd="0" presId="urn:microsoft.com/office/officeart/2005/8/layout/list1"/>
    <dgm:cxn modelId="{AC219B0A-536F-45E1-8363-0E0252D22C18}" type="presParOf" srcId="{7506AAD1-B0EC-4BB9-AD43-2EEC58C2FF65}" destId="{7E40F069-AF14-4562-855B-FEECF196CFD2}" srcOrd="2" destOrd="0" presId="urn:microsoft.com/office/officeart/2005/8/layout/list1"/>
    <dgm:cxn modelId="{46B19BE0-9970-4809-BB4A-86B4FEE6AAFB}" type="presParOf" srcId="{7506AAD1-B0EC-4BB9-AD43-2EEC58C2FF65}" destId="{F43890D2-846D-42A6-862E-5652DCFDD060}" srcOrd="3" destOrd="0" presId="urn:microsoft.com/office/officeart/2005/8/layout/list1"/>
    <dgm:cxn modelId="{82B2717C-125A-4D7A-8CDB-478484E60317}" type="presParOf" srcId="{7506AAD1-B0EC-4BB9-AD43-2EEC58C2FF65}" destId="{642FD3D3-A2BF-4633-BCA2-679F38651C35}" srcOrd="4" destOrd="0" presId="urn:microsoft.com/office/officeart/2005/8/layout/list1"/>
    <dgm:cxn modelId="{3B756337-F675-4585-B1D4-E6A04CF84115}" type="presParOf" srcId="{642FD3D3-A2BF-4633-BCA2-679F38651C35}" destId="{B8979624-1AE4-4038-AA14-118EE83F6DA0}" srcOrd="0" destOrd="0" presId="urn:microsoft.com/office/officeart/2005/8/layout/list1"/>
    <dgm:cxn modelId="{3162B82D-47B5-4587-91E1-D3801E095C2F}" type="presParOf" srcId="{642FD3D3-A2BF-4633-BCA2-679F38651C35}" destId="{E8FD7EF8-CCEF-417D-B3F4-D8B48D4687CD}" srcOrd="1" destOrd="0" presId="urn:microsoft.com/office/officeart/2005/8/layout/list1"/>
    <dgm:cxn modelId="{A947E6E1-1085-4692-8CAE-5B0F86BA70D4}" type="presParOf" srcId="{7506AAD1-B0EC-4BB9-AD43-2EEC58C2FF65}" destId="{BF33DEEA-6BC2-4691-BD42-709EBA6D60CD}" srcOrd="5" destOrd="0" presId="urn:microsoft.com/office/officeart/2005/8/layout/list1"/>
    <dgm:cxn modelId="{0C478FB7-192F-4C63-B92B-85915BE133CD}" type="presParOf" srcId="{7506AAD1-B0EC-4BB9-AD43-2EEC58C2FF65}" destId="{C0FCCAB4-19AA-4375-AB47-1D1ADC4ABE56}" srcOrd="6" destOrd="0" presId="urn:microsoft.com/office/officeart/2005/8/layout/list1"/>
    <dgm:cxn modelId="{0BC4EC74-DE8D-49FD-906E-DAC6E4BD1482}" type="presParOf" srcId="{7506AAD1-B0EC-4BB9-AD43-2EEC58C2FF65}" destId="{E1B4C4EE-E523-4047-86AA-E110D64178FA}" srcOrd="7" destOrd="0" presId="urn:microsoft.com/office/officeart/2005/8/layout/list1"/>
    <dgm:cxn modelId="{611E0DE4-19A0-4A3C-90E5-07284D9A103C}" type="presParOf" srcId="{7506AAD1-B0EC-4BB9-AD43-2EEC58C2FF65}" destId="{371EBA91-B292-4F4E-BDD2-A1C0EA97194D}" srcOrd="8" destOrd="0" presId="urn:microsoft.com/office/officeart/2005/8/layout/list1"/>
    <dgm:cxn modelId="{E6F0FA54-6A6F-4B65-99D4-47A682266D57}" type="presParOf" srcId="{371EBA91-B292-4F4E-BDD2-A1C0EA97194D}" destId="{5AFB4116-B133-4314-9BCB-C73BF29D59D4}" srcOrd="0" destOrd="0" presId="urn:microsoft.com/office/officeart/2005/8/layout/list1"/>
    <dgm:cxn modelId="{767FCA96-34F5-4EF9-A87A-F918E59E4E42}" type="presParOf" srcId="{371EBA91-B292-4F4E-BDD2-A1C0EA97194D}" destId="{CC4F394E-8C08-4BC7-8B92-771451DBC72A}" srcOrd="1" destOrd="0" presId="urn:microsoft.com/office/officeart/2005/8/layout/list1"/>
    <dgm:cxn modelId="{04330DAD-0580-4F75-A5E8-1304E7E73EE6}" type="presParOf" srcId="{7506AAD1-B0EC-4BB9-AD43-2EEC58C2FF65}" destId="{FA0A9DCF-EB7A-4423-A4B7-A08394C3298C}" srcOrd="9" destOrd="0" presId="urn:microsoft.com/office/officeart/2005/8/layout/list1"/>
    <dgm:cxn modelId="{C00C987C-FC58-4E36-86CC-3C00C23D3B22}" type="presParOf" srcId="{7506AAD1-B0EC-4BB9-AD43-2EEC58C2FF65}" destId="{5203427C-DBFF-4084-A6A5-072F1C4AB28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367903-B3CD-4BFA-B53C-C551DF1E7636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7C816A8-20EF-40CB-A3E6-E9C13A3B0F63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Air Force</a:t>
          </a:r>
        </a:p>
      </dgm:t>
    </dgm:pt>
    <dgm:pt modelId="{A127CCEE-B8E9-4319-AF04-A46F5D0988D8}" type="parTrans" cxnId="{DE27043D-5F0B-4F9A-A3A3-1893FD5D88AF}">
      <dgm:prSet/>
      <dgm:spPr/>
      <dgm:t>
        <a:bodyPr/>
        <a:lstStyle/>
        <a:p>
          <a:endParaRPr lang="en-US"/>
        </a:p>
      </dgm:t>
    </dgm:pt>
    <dgm:pt modelId="{52758B44-52CB-411B-AEA4-7E28B674FB2F}" type="sibTrans" cxnId="{DE27043D-5F0B-4F9A-A3A3-1893FD5D88AF}">
      <dgm:prSet/>
      <dgm:spPr/>
      <dgm:t>
        <a:bodyPr/>
        <a:lstStyle/>
        <a:p>
          <a:endParaRPr lang="en-US"/>
        </a:p>
      </dgm:t>
    </dgm:pt>
    <dgm:pt modelId="{FF32CE73-8BE0-4DEF-9A4C-0137E84A7C01}">
      <dgm:prSet phldrT="[Text]" custT="1"/>
      <dgm:spPr>
        <a:solidFill>
          <a:srgbClr val="404040"/>
        </a:solidFill>
      </dgm:spPr>
      <dgm:t>
        <a:bodyPr/>
        <a:lstStyle/>
        <a:p>
          <a:r>
            <a:rPr lang="en-US" sz="2000">
              <a:latin typeface="Arial"/>
              <a:cs typeface="Arial"/>
            </a:rPr>
            <a:t>Boeing</a:t>
          </a:r>
        </a:p>
      </dgm:t>
    </dgm:pt>
    <dgm:pt modelId="{AA7341B4-E4AD-48E2-9E68-0A2254D21BD7}" type="parTrans" cxnId="{2D607D60-C869-4ED4-9885-7A6B9EBB52CE}">
      <dgm:prSet/>
      <dgm:spPr/>
      <dgm:t>
        <a:bodyPr/>
        <a:lstStyle/>
        <a:p>
          <a:endParaRPr lang="en-US"/>
        </a:p>
      </dgm:t>
    </dgm:pt>
    <dgm:pt modelId="{39BCE833-4C3F-4451-A543-47E0707AAC20}" type="sibTrans" cxnId="{2D607D60-C869-4ED4-9885-7A6B9EBB52CE}">
      <dgm:prSet/>
      <dgm:spPr/>
      <dgm:t>
        <a:bodyPr/>
        <a:lstStyle/>
        <a:p>
          <a:endParaRPr lang="en-US"/>
        </a:p>
      </dgm:t>
    </dgm:pt>
    <dgm:pt modelId="{9FD01F29-AEAC-4B62-A7F4-4056D06E23DF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Raytheon </a:t>
          </a:r>
        </a:p>
      </dgm:t>
    </dgm:pt>
    <dgm:pt modelId="{3E2F4F37-6DD1-46A3-939E-508D0456A119}" type="parTrans" cxnId="{73101E72-9F4D-496D-ACBF-B96E4F3D0508}">
      <dgm:prSet/>
      <dgm:spPr/>
      <dgm:t>
        <a:bodyPr/>
        <a:lstStyle/>
        <a:p>
          <a:endParaRPr lang="en-US"/>
        </a:p>
      </dgm:t>
    </dgm:pt>
    <dgm:pt modelId="{A0CA6FF2-0FCA-4EB0-96BC-293471E0FAD5}" type="sibTrans" cxnId="{73101E72-9F4D-496D-ACBF-B96E4F3D0508}">
      <dgm:prSet/>
      <dgm:spPr/>
      <dgm:t>
        <a:bodyPr/>
        <a:lstStyle/>
        <a:p>
          <a:endParaRPr lang="en-US"/>
        </a:p>
      </dgm:t>
    </dgm:pt>
    <dgm:pt modelId="{2235588F-0054-42FA-AE98-5211574D4C64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Lockheed Martin</a:t>
          </a:r>
        </a:p>
      </dgm:t>
    </dgm:pt>
    <dgm:pt modelId="{7E28E353-F361-4688-A2BE-F94B71185D69}" type="parTrans" cxnId="{EAB99A50-E9D8-44F1-A91C-8C7AC1615E4F}">
      <dgm:prSet/>
      <dgm:spPr/>
      <dgm:t>
        <a:bodyPr/>
        <a:lstStyle/>
        <a:p>
          <a:endParaRPr lang="en-US"/>
        </a:p>
      </dgm:t>
    </dgm:pt>
    <dgm:pt modelId="{C12C69BB-4517-44CC-BE52-31C83B18780D}" type="sibTrans" cxnId="{EAB99A50-E9D8-44F1-A91C-8C7AC1615E4F}">
      <dgm:prSet/>
      <dgm:spPr/>
      <dgm:t>
        <a:bodyPr/>
        <a:lstStyle/>
        <a:p>
          <a:endParaRPr lang="en-US"/>
        </a:p>
      </dgm:t>
    </dgm:pt>
    <dgm:pt modelId="{D5ED1B11-7C52-43A4-ABCE-0D01F8712C19}">
      <dgm:prSet phldrT="[Text]" phldr="0" custT="1"/>
      <dgm:spPr>
        <a:solidFill>
          <a:srgbClr val="404040"/>
        </a:solidFill>
      </dgm:spPr>
      <dgm:t>
        <a:bodyPr/>
        <a:lstStyle/>
        <a:p>
          <a:pPr rtl="0"/>
          <a:r>
            <a:rPr lang="en-US" sz="2000">
              <a:latin typeface="Arial"/>
              <a:cs typeface="Arial"/>
            </a:rPr>
            <a:t>General Dynamics</a:t>
          </a:r>
        </a:p>
      </dgm:t>
    </dgm:pt>
    <dgm:pt modelId="{7B293EDE-DC92-4B65-AD14-4008C2A312D6}" type="parTrans" cxnId="{8D37CBF9-DB08-4687-8D63-696F25DC6140}">
      <dgm:prSet/>
      <dgm:spPr/>
      <dgm:t>
        <a:bodyPr/>
        <a:lstStyle/>
        <a:p>
          <a:endParaRPr lang="en-US"/>
        </a:p>
      </dgm:t>
    </dgm:pt>
    <dgm:pt modelId="{260EAF7F-7695-4056-878B-9294422D88AA}" type="sibTrans" cxnId="{8D37CBF9-DB08-4687-8D63-696F25DC6140}">
      <dgm:prSet/>
      <dgm:spPr/>
      <dgm:t>
        <a:bodyPr/>
        <a:lstStyle/>
        <a:p>
          <a:endParaRPr lang="en-US"/>
        </a:p>
      </dgm:t>
    </dgm:pt>
    <dgm:pt modelId="{F71AB21C-379B-4F28-9FE3-796A424D7FF4}" type="pres">
      <dgm:prSet presAssocID="{54367903-B3CD-4BFA-B53C-C551DF1E7636}" presName="diagram" presStyleCnt="0">
        <dgm:presLayoutVars>
          <dgm:dir/>
          <dgm:resizeHandles val="exact"/>
        </dgm:presLayoutVars>
      </dgm:prSet>
      <dgm:spPr/>
    </dgm:pt>
    <dgm:pt modelId="{BFF9461A-32E0-455A-BD38-932760E4F116}" type="pres">
      <dgm:prSet presAssocID="{47C816A8-20EF-40CB-A3E6-E9C13A3B0F63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F39A792-6D9C-452B-B3C0-666A23FEFC81}" type="pres">
      <dgm:prSet presAssocID="{52758B44-52CB-411B-AEA4-7E28B674FB2F}" presName="sibTrans" presStyleCnt="0"/>
      <dgm:spPr/>
    </dgm:pt>
    <dgm:pt modelId="{0E8C9C23-19AD-4667-9E1C-85E0382B4D44}" type="pres">
      <dgm:prSet presAssocID="{FF32CE73-8BE0-4DEF-9A4C-0137E84A7C01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D9933BC0-F810-4444-B08B-4D9B3007CA2B}" type="pres">
      <dgm:prSet presAssocID="{39BCE833-4C3F-4451-A543-47E0707AAC20}" presName="sibTrans" presStyleCnt="0"/>
      <dgm:spPr/>
    </dgm:pt>
    <dgm:pt modelId="{965C11E4-10F1-4902-87F3-C8BC7BE98BE1}" type="pres">
      <dgm:prSet presAssocID="{9FD01F29-AEAC-4B62-A7F4-4056D06E23DF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3311FB9F-E73B-4C91-BC84-77AE549EC708}" type="pres">
      <dgm:prSet presAssocID="{A0CA6FF2-0FCA-4EB0-96BC-293471E0FAD5}" presName="sibTrans" presStyleCnt="0"/>
      <dgm:spPr/>
    </dgm:pt>
    <dgm:pt modelId="{061BBB75-2059-4292-A541-8AEC3E50923E}" type="pres">
      <dgm:prSet presAssocID="{2235588F-0054-42FA-AE98-5211574D4C64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72116117-3F52-4622-A1F5-742A1913838F}" type="pres">
      <dgm:prSet presAssocID="{C12C69BB-4517-44CC-BE52-31C83B18780D}" presName="sibTrans" presStyleCnt="0"/>
      <dgm:spPr/>
    </dgm:pt>
    <dgm:pt modelId="{8DBD76E9-F810-4B58-B32F-8DF5BED78A17}" type="pres">
      <dgm:prSet presAssocID="{D5ED1B11-7C52-43A4-ABCE-0D01F8712C19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82BD3429-A6DB-42E9-A42E-61A402252449}" type="presOf" srcId="{9FD01F29-AEAC-4B62-A7F4-4056D06E23DF}" destId="{965C11E4-10F1-4902-87F3-C8BC7BE98BE1}" srcOrd="0" destOrd="0" presId="urn:microsoft.com/office/officeart/2005/8/layout/default"/>
    <dgm:cxn modelId="{DE27043D-5F0B-4F9A-A3A3-1893FD5D88AF}" srcId="{54367903-B3CD-4BFA-B53C-C551DF1E7636}" destId="{47C816A8-20EF-40CB-A3E6-E9C13A3B0F63}" srcOrd="0" destOrd="0" parTransId="{A127CCEE-B8E9-4319-AF04-A46F5D0988D8}" sibTransId="{52758B44-52CB-411B-AEA4-7E28B674FB2F}"/>
    <dgm:cxn modelId="{2D607D60-C869-4ED4-9885-7A6B9EBB52CE}" srcId="{54367903-B3CD-4BFA-B53C-C551DF1E7636}" destId="{FF32CE73-8BE0-4DEF-9A4C-0137E84A7C01}" srcOrd="1" destOrd="0" parTransId="{AA7341B4-E4AD-48E2-9E68-0A2254D21BD7}" sibTransId="{39BCE833-4C3F-4451-A543-47E0707AAC20}"/>
    <dgm:cxn modelId="{CBA18561-DCF8-41F7-941A-2B70359CDACA}" type="presOf" srcId="{D5ED1B11-7C52-43A4-ABCE-0D01F8712C19}" destId="{8DBD76E9-F810-4B58-B32F-8DF5BED78A17}" srcOrd="0" destOrd="0" presId="urn:microsoft.com/office/officeart/2005/8/layout/default"/>
    <dgm:cxn modelId="{0DB88A46-E745-41FF-88A7-22CE663A1F4F}" type="presOf" srcId="{54367903-B3CD-4BFA-B53C-C551DF1E7636}" destId="{F71AB21C-379B-4F28-9FE3-796A424D7FF4}" srcOrd="0" destOrd="0" presId="urn:microsoft.com/office/officeart/2005/8/layout/default"/>
    <dgm:cxn modelId="{EAB99A50-E9D8-44F1-A91C-8C7AC1615E4F}" srcId="{54367903-B3CD-4BFA-B53C-C551DF1E7636}" destId="{2235588F-0054-42FA-AE98-5211574D4C64}" srcOrd="3" destOrd="0" parTransId="{7E28E353-F361-4688-A2BE-F94B71185D69}" sibTransId="{C12C69BB-4517-44CC-BE52-31C83B18780D}"/>
    <dgm:cxn modelId="{73101E72-9F4D-496D-ACBF-B96E4F3D0508}" srcId="{54367903-B3CD-4BFA-B53C-C551DF1E7636}" destId="{9FD01F29-AEAC-4B62-A7F4-4056D06E23DF}" srcOrd="2" destOrd="0" parTransId="{3E2F4F37-6DD1-46A3-939E-508D0456A119}" sibTransId="{A0CA6FF2-0FCA-4EB0-96BC-293471E0FAD5}"/>
    <dgm:cxn modelId="{A36A589A-6632-48D4-9CF7-AACEA679713C}" type="presOf" srcId="{2235588F-0054-42FA-AE98-5211574D4C64}" destId="{061BBB75-2059-4292-A541-8AEC3E50923E}" srcOrd="0" destOrd="0" presId="urn:microsoft.com/office/officeart/2005/8/layout/default"/>
    <dgm:cxn modelId="{2179C19B-0DB9-4DEB-AE71-3F9AB53065A6}" type="presOf" srcId="{47C816A8-20EF-40CB-A3E6-E9C13A3B0F63}" destId="{BFF9461A-32E0-455A-BD38-932760E4F116}" srcOrd="0" destOrd="0" presId="urn:microsoft.com/office/officeart/2005/8/layout/default"/>
    <dgm:cxn modelId="{DDB381DB-28F4-4226-A892-A92EB660E282}" type="presOf" srcId="{FF32CE73-8BE0-4DEF-9A4C-0137E84A7C01}" destId="{0E8C9C23-19AD-4667-9E1C-85E0382B4D44}" srcOrd="0" destOrd="0" presId="urn:microsoft.com/office/officeart/2005/8/layout/default"/>
    <dgm:cxn modelId="{8D37CBF9-DB08-4687-8D63-696F25DC6140}" srcId="{54367903-B3CD-4BFA-B53C-C551DF1E7636}" destId="{D5ED1B11-7C52-43A4-ABCE-0D01F8712C19}" srcOrd="4" destOrd="0" parTransId="{7B293EDE-DC92-4B65-AD14-4008C2A312D6}" sibTransId="{260EAF7F-7695-4056-878B-9294422D88AA}"/>
    <dgm:cxn modelId="{DCB7E2F8-8E85-4C45-91EC-A0287F92C096}" type="presParOf" srcId="{F71AB21C-379B-4F28-9FE3-796A424D7FF4}" destId="{BFF9461A-32E0-455A-BD38-932760E4F116}" srcOrd="0" destOrd="0" presId="urn:microsoft.com/office/officeart/2005/8/layout/default"/>
    <dgm:cxn modelId="{6C1539F5-D199-423F-856D-E28C1078E566}" type="presParOf" srcId="{F71AB21C-379B-4F28-9FE3-796A424D7FF4}" destId="{DF39A792-6D9C-452B-B3C0-666A23FEFC81}" srcOrd="1" destOrd="0" presId="urn:microsoft.com/office/officeart/2005/8/layout/default"/>
    <dgm:cxn modelId="{3AF548B7-561A-4462-9BB3-75E22B1B40AC}" type="presParOf" srcId="{F71AB21C-379B-4F28-9FE3-796A424D7FF4}" destId="{0E8C9C23-19AD-4667-9E1C-85E0382B4D44}" srcOrd="2" destOrd="0" presId="urn:microsoft.com/office/officeart/2005/8/layout/default"/>
    <dgm:cxn modelId="{37F4ECFF-FDC1-4FE8-A44B-2512D68B9F60}" type="presParOf" srcId="{F71AB21C-379B-4F28-9FE3-796A424D7FF4}" destId="{D9933BC0-F810-4444-B08B-4D9B3007CA2B}" srcOrd="3" destOrd="0" presId="urn:microsoft.com/office/officeart/2005/8/layout/default"/>
    <dgm:cxn modelId="{A63D00B6-9DCB-4390-8ACB-3665EECF04B6}" type="presParOf" srcId="{F71AB21C-379B-4F28-9FE3-796A424D7FF4}" destId="{965C11E4-10F1-4902-87F3-C8BC7BE98BE1}" srcOrd="4" destOrd="0" presId="urn:microsoft.com/office/officeart/2005/8/layout/default"/>
    <dgm:cxn modelId="{5C12BCD7-986A-4A3A-AD06-97EACB9D5E74}" type="presParOf" srcId="{F71AB21C-379B-4F28-9FE3-796A424D7FF4}" destId="{3311FB9F-E73B-4C91-BC84-77AE549EC708}" srcOrd="5" destOrd="0" presId="urn:microsoft.com/office/officeart/2005/8/layout/default"/>
    <dgm:cxn modelId="{FC907C25-CE8A-4B13-9873-3BFDD156594C}" type="presParOf" srcId="{F71AB21C-379B-4F28-9FE3-796A424D7FF4}" destId="{061BBB75-2059-4292-A541-8AEC3E50923E}" srcOrd="6" destOrd="0" presId="urn:microsoft.com/office/officeart/2005/8/layout/default"/>
    <dgm:cxn modelId="{F05CAA27-BC8F-4094-99DD-B12A0E479B30}" type="presParOf" srcId="{F71AB21C-379B-4F28-9FE3-796A424D7FF4}" destId="{72116117-3F52-4622-A1F5-742A1913838F}" srcOrd="7" destOrd="0" presId="urn:microsoft.com/office/officeart/2005/8/layout/default"/>
    <dgm:cxn modelId="{FE7E7E53-CC81-4BA2-BED4-D3B9EE11FD46}" type="presParOf" srcId="{F71AB21C-379B-4F28-9FE3-796A424D7FF4}" destId="{8DBD76E9-F810-4B58-B32F-8DF5BED78A17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F43EBD-F0F0-4921-BDB1-5E834EEDD7E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6EB6DA-F253-4915-B650-8AB8FCAA7964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gm:t>
    </dgm:pt>
    <dgm:pt modelId="{B76AAB6D-34FC-464E-A45D-D33949F7F62D}" type="parTrans" cxnId="{78A9A04D-11EB-4023-9F00-EE8DA190021A}">
      <dgm:prSet/>
      <dgm:spPr/>
      <dgm:t>
        <a:bodyPr/>
        <a:lstStyle/>
        <a:p>
          <a:endParaRPr lang="en-US"/>
        </a:p>
      </dgm:t>
    </dgm:pt>
    <dgm:pt modelId="{B644E2FA-74D2-4C8F-9904-A169CE6D2B81}" type="sibTrans" cxnId="{78A9A04D-11EB-4023-9F00-EE8DA190021A}">
      <dgm:prSet/>
      <dgm:spPr/>
      <dgm:t>
        <a:bodyPr/>
        <a:lstStyle/>
        <a:p>
          <a:endParaRPr lang="en-US"/>
        </a:p>
      </dgm:t>
    </dgm:pt>
    <dgm:pt modelId="{0D55BCAA-05AB-415C-A78F-83A35DC2C42C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gm:t>
    </dgm:pt>
    <dgm:pt modelId="{7E245C64-4796-4786-B633-671859B7488E}" type="parTrans" cxnId="{ABA62786-03E9-4D61-ACBB-CBC04FA1EAF5}">
      <dgm:prSet/>
      <dgm:spPr/>
      <dgm:t>
        <a:bodyPr/>
        <a:lstStyle/>
        <a:p>
          <a:endParaRPr lang="en-US"/>
        </a:p>
      </dgm:t>
    </dgm:pt>
    <dgm:pt modelId="{1A11D834-372A-48D8-901E-1A6E1A788CEF}" type="sibTrans" cxnId="{ABA62786-03E9-4D61-ACBB-CBC04FA1EAF5}">
      <dgm:prSet/>
      <dgm:spPr/>
      <dgm:t>
        <a:bodyPr/>
        <a:lstStyle/>
        <a:p>
          <a:endParaRPr lang="en-US"/>
        </a:p>
      </dgm:t>
    </dgm:pt>
    <dgm:pt modelId="{D51AD1C8-B08C-4A71-9028-2D8716D54DE5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gm:t>
    </dgm:pt>
    <dgm:pt modelId="{EEB3C429-9BA1-4471-B9ED-11FBAF2B84D4}" type="parTrans" cxnId="{6FF82241-AD5E-4C90-A6C1-8C15715F0BE4}">
      <dgm:prSet/>
      <dgm:spPr/>
      <dgm:t>
        <a:bodyPr/>
        <a:lstStyle/>
        <a:p>
          <a:endParaRPr lang="en-US"/>
        </a:p>
      </dgm:t>
    </dgm:pt>
    <dgm:pt modelId="{B441750B-EBDF-4EC9-9F26-44A162A2C28A}" type="sibTrans" cxnId="{6FF82241-AD5E-4C90-A6C1-8C15715F0BE4}">
      <dgm:prSet/>
      <dgm:spPr/>
      <dgm:t>
        <a:bodyPr/>
        <a:lstStyle/>
        <a:p>
          <a:endParaRPr lang="en-US"/>
        </a:p>
      </dgm:t>
    </dgm:pt>
    <dgm:pt modelId="{FFC19480-04B8-48A3-A261-6D2CD3955C93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C29275-3EFC-4B9B-8E0C-CD53778A56AA}" type="parTrans" cxnId="{218E3978-1750-4BBA-9BBD-A8B28E2C5424}">
      <dgm:prSet/>
      <dgm:spPr/>
      <dgm:t>
        <a:bodyPr/>
        <a:lstStyle/>
        <a:p>
          <a:endParaRPr lang="en-US"/>
        </a:p>
      </dgm:t>
    </dgm:pt>
    <dgm:pt modelId="{5A5513E4-D789-44ED-90C3-21BA5988BAA2}" type="sibTrans" cxnId="{218E3978-1750-4BBA-9BBD-A8B28E2C5424}">
      <dgm:prSet/>
      <dgm:spPr/>
      <dgm:t>
        <a:bodyPr/>
        <a:lstStyle/>
        <a:p>
          <a:endParaRPr lang="en-US"/>
        </a:p>
      </dgm:t>
    </dgm:pt>
    <dgm:pt modelId="{7FDD10EB-53EA-445A-9EB0-D35A58872591}">
      <dgm:prSet phldrT="[Text]" phldr="0" custT="1"/>
      <dgm:spPr>
        <a:solidFill>
          <a:srgbClr val="236192"/>
        </a:solidFill>
        <a:ln>
          <a:solidFill>
            <a:srgbClr val="236192"/>
          </a:solidFill>
        </a:ln>
      </dgm:spPr>
      <dgm:t>
        <a:bodyPr/>
        <a:lstStyle/>
        <a:p>
          <a:pPr rtl="0"/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gm:t>
    </dgm:pt>
    <dgm:pt modelId="{A49A54FB-3319-4AA8-A889-439C70D79F6B}" type="parTrans" cxnId="{B9BB3C4B-2477-46B2-AD40-8483055BC5FF}">
      <dgm:prSet/>
      <dgm:spPr/>
      <dgm:t>
        <a:bodyPr/>
        <a:lstStyle/>
        <a:p>
          <a:endParaRPr lang="en-US"/>
        </a:p>
      </dgm:t>
    </dgm:pt>
    <dgm:pt modelId="{1921E2AB-8B90-480D-A496-282FA3039663}" type="sibTrans" cxnId="{B9BB3C4B-2477-46B2-AD40-8483055BC5FF}">
      <dgm:prSet/>
      <dgm:spPr/>
      <dgm:t>
        <a:bodyPr/>
        <a:lstStyle/>
        <a:p>
          <a:endParaRPr lang="en-US"/>
        </a:p>
      </dgm:t>
    </dgm:pt>
    <dgm:pt modelId="{DE34C783-1F1B-4C1C-90A3-572EDFCF71DD}" type="pres">
      <dgm:prSet presAssocID="{D0F43EBD-F0F0-4921-BDB1-5E834EEDD7E9}" presName="diagram" presStyleCnt="0">
        <dgm:presLayoutVars>
          <dgm:dir/>
          <dgm:resizeHandles val="exact"/>
        </dgm:presLayoutVars>
      </dgm:prSet>
      <dgm:spPr/>
    </dgm:pt>
    <dgm:pt modelId="{246862A7-6135-4189-98DF-CC7247675FDD}" type="pres">
      <dgm:prSet presAssocID="{656EB6DA-F253-4915-B650-8AB8FCAA7964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C52EEE3-A30B-4E5C-B6AA-EBEA56E5334A}" type="pres">
      <dgm:prSet presAssocID="{B644E2FA-74D2-4C8F-9904-A169CE6D2B81}" presName="sibTrans" presStyleCnt="0"/>
      <dgm:spPr/>
    </dgm:pt>
    <dgm:pt modelId="{15B29B7D-59D1-4EDE-9E12-FED9AFFA6B1A}" type="pres">
      <dgm:prSet presAssocID="{0D55BCAA-05AB-415C-A78F-83A35DC2C42C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27BAEF6-6165-467D-8065-84BE398145B1}" type="pres">
      <dgm:prSet presAssocID="{1A11D834-372A-48D8-901E-1A6E1A788CEF}" presName="sibTrans" presStyleCnt="0"/>
      <dgm:spPr/>
    </dgm:pt>
    <dgm:pt modelId="{9C4C4FA6-488D-448B-B9B9-FAEFDDBFB8E8}" type="pres">
      <dgm:prSet presAssocID="{D51AD1C8-B08C-4A71-9028-2D8716D54DE5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AB76E0D7-9418-4377-A5BC-A409D386845A}" type="pres">
      <dgm:prSet presAssocID="{B441750B-EBDF-4EC9-9F26-44A162A2C28A}" presName="sibTrans" presStyleCnt="0"/>
      <dgm:spPr/>
    </dgm:pt>
    <dgm:pt modelId="{F786AF1E-1B1F-4A8E-BC6E-2F404AB191A9}" type="pres">
      <dgm:prSet presAssocID="{FFC19480-04B8-48A3-A261-6D2CD3955C93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24C83B06-D4FA-4E11-B16F-68F11A9D5349}" type="pres">
      <dgm:prSet presAssocID="{5A5513E4-D789-44ED-90C3-21BA5988BAA2}" presName="sibTrans" presStyleCnt="0"/>
      <dgm:spPr/>
    </dgm:pt>
    <dgm:pt modelId="{FE7D9E9D-93E5-4C6C-9746-DF6D187838D6}" type="pres">
      <dgm:prSet presAssocID="{7FDD10EB-53EA-445A-9EB0-D35A58872591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39CB105-FCAD-4B96-A0DD-E9205C339176}" type="presOf" srcId="{0D55BCAA-05AB-415C-A78F-83A35DC2C42C}" destId="{15B29B7D-59D1-4EDE-9E12-FED9AFFA6B1A}" srcOrd="0" destOrd="0" presId="urn:microsoft.com/office/officeart/2005/8/layout/default"/>
    <dgm:cxn modelId="{20F38E2B-BCA5-40C4-A6B1-A2A24E911C94}" type="presOf" srcId="{656EB6DA-F253-4915-B650-8AB8FCAA7964}" destId="{246862A7-6135-4189-98DF-CC7247675FDD}" srcOrd="0" destOrd="0" presId="urn:microsoft.com/office/officeart/2005/8/layout/default"/>
    <dgm:cxn modelId="{6FF82241-AD5E-4C90-A6C1-8C15715F0BE4}" srcId="{D0F43EBD-F0F0-4921-BDB1-5E834EEDD7E9}" destId="{D51AD1C8-B08C-4A71-9028-2D8716D54DE5}" srcOrd="2" destOrd="0" parTransId="{EEB3C429-9BA1-4471-B9ED-11FBAF2B84D4}" sibTransId="{B441750B-EBDF-4EC9-9F26-44A162A2C28A}"/>
    <dgm:cxn modelId="{EF334C45-4696-4F37-9C6B-A34D17323D4D}" type="presOf" srcId="{FFC19480-04B8-48A3-A261-6D2CD3955C93}" destId="{F786AF1E-1B1F-4A8E-BC6E-2F404AB191A9}" srcOrd="0" destOrd="0" presId="urn:microsoft.com/office/officeart/2005/8/layout/default"/>
    <dgm:cxn modelId="{B9BB3C4B-2477-46B2-AD40-8483055BC5FF}" srcId="{D0F43EBD-F0F0-4921-BDB1-5E834EEDD7E9}" destId="{7FDD10EB-53EA-445A-9EB0-D35A58872591}" srcOrd="4" destOrd="0" parTransId="{A49A54FB-3319-4AA8-A889-439C70D79F6B}" sibTransId="{1921E2AB-8B90-480D-A496-282FA3039663}"/>
    <dgm:cxn modelId="{78A9A04D-11EB-4023-9F00-EE8DA190021A}" srcId="{D0F43EBD-F0F0-4921-BDB1-5E834EEDD7E9}" destId="{656EB6DA-F253-4915-B650-8AB8FCAA7964}" srcOrd="0" destOrd="0" parTransId="{B76AAB6D-34FC-464E-A45D-D33949F7F62D}" sibTransId="{B644E2FA-74D2-4C8F-9904-A169CE6D2B81}"/>
    <dgm:cxn modelId="{A71E5F53-6AF3-41CA-885E-D0D5D77BB863}" type="presOf" srcId="{D0F43EBD-F0F0-4921-BDB1-5E834EEDD7E9}" destId="{DE34C783-1F1B-4C1C-90A3-572EDFCF71DD}" srcOrd="0" destOrd="0" presId="urn:microsoft.com/office/officeart/2005/8/layout/default"/>
    <dgm:cxn modelId="{218E3978-1750-4BBA-9BBD-A8B28E2C5424}" srcId="{D0F43EBD-F0F0-4921-BDB1-5E834EEDD7E9}" destId="{FFC19480-04B8-48A3-A261-6D2CD3955C93}" srcOrd="3" destOrd="0" parTransId="{AEC29275-3EFC-4B9B-8E0C-CD53778A56AA}" sibTransId="{5A5513E4-D789-44ED-90C3-21BA5988BAA2}"/>
    <dgm:cxn modelId="{ABA62786-03E9-4D61-ACBB-CBC04FA1EAF5}" srcId="{D0F43EBD-F0F0-4921-BDB1-5E834EEDD7E9}" destId="{0D55BCAA-05AB-415C-A78F-83A35DC2C42C}" srcOrd="1" destOrd="0" parTransId="{7E245C64-4796-4786-B633-671859B7488E}" sibTransId="{1A11D834-372A-48D8-901E-1A6E1A788CEF}"/>
    <dgm:cxn modelId="{1270E588-E943-4EE3-B381-C59C05E66053}" type="presOf" srcId="{7FDD10EB-53EA-445A-9EB0-D35A58872591}" destId="{FE7D9E9D-93E5-4C6C-9746-DF6D187838D6}" srcOrd="0" destOrd="0" presId="urn:microsoft.com/office/officeart/2005/8/layout/default"/>
    <dgm:cxn modelId="{43811BB7-6B1F-4D3C-9AA4-3683F899DB83}" type="presOf" srcId="{D51AD1C8-B08C-4A71-9028-2D8716D54DE5}" destId="{9C4C4FA6-488D-448B-B9B9-FAEFDDBFB8E8}" srcOrd="0" destOrd="0" presId="urn:microsoft.com/office/officeart/2005/8/layout/default"/>
    <dgm:cxn modelId="{2807E080-5D29-4F11-883E-661BFF6E059C}" type="presParOf" srcId="{DE34C783-1F1B-4C1C-90A3-572EDFCF71DD}" destId="{246862A7-6135-4189-98DF-CC7247675FDD}" srcOrd="0" destOrd="0" presId="urn:microsoft.com/office/officeart/2005/8/layout/default"/>
    <dgm:cxn modelId="{18CC7CF9-9767-4AEE-8F26-DA3808A3311D}" type="presParOf" srcId="{DE34C783-1F1B-4C1C-90A3-572EDFCF71DD}" destId="{5C52EEE3-A30B-4E5C-B6AA-EBEA56E5334A}" srcOrd="1" destOrd="0" presId="urn:microsoft.com/office/officeart/2005/8/layout/default"/>
    <dgm:cxn modelId="{64D9D79D-14F4-459C-91D7-C39FF534EB76}" type="presParOf" srcId="{DE34C783-1F1B-4C1C-90A3-572EDFCF71DD}" destId="{15B29B7D-59D1-4EDE-9E12-FED9AFFA6B1A}" srcOrd="2" destOrd="0" presId="urn:microsoft.com/office/officeart/2005/8/layout/default"/>
    <dgm:cxn modelId="{CC45A447-4658-45D1-9CC9-667EAB712D49}" type="presParOf" srcId="{DE34C783-1F1B-4C1C-90A3-572EDFCF71DD}" destId="{827BAEF6-6165-467D-8065-84BE398145B1}" srcOrd="3" destOrd="0" presId="urn:microsoft.com/office/officeart/2005/8/layout/default"/>
    <dgm:cxn modelId="{746D1C33-B52A-4392-A10E-48D573826AE8}" type="presParOf" srcId="{DE34C783-1F1B-4C1C-90A3-572EDFCF71DD}" destId="{9C4C4FA6-488D-448B-B9B9-FAEFDDBFB8E8}" srcOrd="4" destOrd="0" presId="urn:microsoft.com/office/officeart/2005/8/layout/default"/>
    <dgm:cxn modelId="{336BBCFD-471E-437C-A078-3DFD623B2B7D}" type="presParOf" srcId="{DE34C783-1F1B-4C1C-90A3-572EDFCF71DD}" destId="{AB76E0D7-9418-4377-A5BC-A409D386845A}" srcOrd="5" destOrd="0" presId="urn:microsoft.com/office/officeart/2005/8/layout/default"/>
    <dgm:cxn modelId="{3AD29B49-E971-46BD-ABAA-DA10F18286CF}" type="presParOf" srcId="{DE34C783-1F1B-4C1C-90A3-572EDFCF71DD}" destId="{F786AF1E-1B1F-4A8E-BC6E-2F404AB191A9}" srcOrd="6" destOrd="0" presId="urn:microsoft.com/office/officeart/2005/8/layout/default"/>
    <dgm:cxn modelId="{5F1B04E9-82A5-4CA5-AD38-37A421154A3B}" type="presParOf" srcId="{DE34C783-1F1B-4C1C-90A3-572EDFCF71DD}" destId="{24C83B06-D4FA-4E11-B16F-68F11A9D5349}" srcOrd="7" destOrd="0" presId="urn:microsoft.com/office/officeart/2005/8/layout/default"/>
    <dgm:cxn modelId="{443C2A0C-2E4D-4BE2-9317-0EB165660E10}" type="presParOf" srcId="{DE34C783-1F1B-4C1C-90A3-572EDFCF71DD}" destId="{FE7D9E9D-93E5-4C6C-9746-DF6D187838D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394AA4-F351-485D-B8AD-6620E16F3785}" type="doc">
      <dgm:prSet loTypeId="urn:microsoft.com/office/officeart/2005/8/layout/hList3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82DA3ED-6FED-42B4-861A-A97811851302}">
      <dgm:prSet phldrT="[Text]" phldr="0"/>
      <dgm:spPr>
        <a:solidFill>
          <a:srgbClr val="404040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Method 1</a:t>
          </a:r>
        </a:p>
      </dgm:t>
    </dgm:pt>
    <dgm:pt modelId="{9B431F9D-7B08-42AB-AE43-AA1985B89FAC}" type="parTrans" cxnId="{A7EC41D9-82E4-4D3E-8FDA-CDB637C90E22}">
      <dgm:prSet/>
      <dgm:spPr/>
      <dgm:t>
        <a:bodyPr/>
        <a:lstStyle/>
        <a:p>
          <a:endParaRPr lang="en-US"/>
        </a:p>
      </dgm:t>
    </dgm:pt>
    <dgm:pt modelId="{9138A7AC-2544-4D9B-87C8-B297AB2061B3}" type="sibTrans" cxnId="{A7EC41D9-82E4-4D3E-8FDA-CDB637C90E22}">
      <dgm:prSet/>
      <dgm:spPr/>
      <dgm:t>
        <a:bodyPr/>
        <a:lstStyle/>
        <a:p>
          <a:endParaRPr lang="en-US"/>
        </a:p>
      </dgm:t>
    </dgm:pt>
    <dgm:pt modelId="{89CF5F15-B099-42CB-A0A6-4A87B94ADA1C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Weld a large short shaft to end of fin</a:t>
          </a:r>
        </a:p>
      </dgm:t>
    </dgm:pt>
    <dgm:pt modelId="{D04269DE-FE17-4199-9EB3-FB09789CD620}" type="parTrans" cxnId="{57EB1D06-AE04-4811-9CFE-84501E20FAF5}">
      <dgm:prSet/>
      <dgm:spPr/>
      <dgm:t>
        <a:bodyPr/>
        <a:lstStyle/>
        <a:p>
          <a:endParaRPr lang="en-US"/>
        </a:p>
      </dgm:t>
    </dgm:pt>
    <dgm:pt modelId="{3E8689AA-161A-458E-A89B-464006700FB3}" type="sibTrans" cxnId="{57EB1D06-AE04-4811-9CFE-84501E20FAF5}">
      <dgm:prSet/>
      <dgm:spPr/>
      <dgm:t>
        <a:bodyPr/>
        <a:lstStyle/>
        <a:p>
          <a:endParaRPr lang="en-US"/>
        </a:p>
      </dgm:t>
    </dgm:pt>
    <dgm:pt modelId="{C66641FA-6AED-4AC6-8A29-EEF8B626CF2A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Brittle connection</a:t>
          </a:r>
        </a:p>
      </dgm:t>
    </dgm:pt>
    <dgm:pt modelId="{934896E2-1843-438B-B783-79DE6BC96961}" type="parTrans" cxnId="{FECB4F69-125F-4DC0-9E46-E19DAA1BC575}">
      <dgm:prSet/>
      <dgm:spPr/>
      <dgm:t>
        <a:bodyPr/>
        <a:lstStyle/>
        <a:p>
          <a:endParaRPr lang="en-US"/>
        </a:p>
      </dgm:t>
    </dgm:pt>
    <dgm:pt modelId="{F5987C5F-02B3-4285-8367-3B1536DC0614}" type="sibTrans" cxnId="{FECB4F69-125F-4DC0-9E46-E19DAA1BC575}">
      <dgm:prSet/>
      <dgm:spPr/>
      <dgm:t>
        <a:bodyPr/>
        <a:lstStyle/>
        <a:p>
          <a:endParaRPr lang="en-US"/>
        </a:p>
      </dgm:t>
    </dgm:pt>
    <dgm:pt modelId="{3DFE949E-E409-4914-8E5A-CACD83F4E935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Possible manufacturing problem when cleaning up connection surface</a:t>
          </a:r>
        </a:p>
      </dgm:t>
    </dgm:pt>
    <dgm:pt modelId="{2265B662-67A4-466C-9C2F-6B58065337A3}" type="parTrans" cxnId="{2B435A04-820E-4161-A329-BAC3136DB46D}">
      <dgm:prSet/>
      <dgm:spPr/>
      <dgm:t>
        <a:bodyPr/>
        <a:lstStyle/>
        <a:p>
          <a:endParaRPr lang="en-US"/>
        </a:p>
      </dgm:t>
    </dgm:pt>
    <dgm:pt modelId="{D9D20E71-7296-493B-AAAF-BB9FCE327D81}" type="sibTrans" cxnId="{2B435A04-820E-4161-A329-BAC3136DB46D}">
      <dgm:prSet/>
      <dgm:spPr/>
      <dgm:t>
        <a:bodyPr/>
        <a:lstStyle/>
        <a:p>
          <a:endParaRPr lang="en-US"/>
        </a:p>
      </dgm:t>
    </dgm:pt>
    <dgm:pt modelId="{6308CC46-9B41-4EB8-99D0-FA17D3EED0BF}" type="pres">
      <dgm:prSet presAssocID="{A9394AA4-F351-485D-B8AD-6620E16F3785}" presName="composite" presStyleCnt="0">
        <dgm:presLayoutVars>
          <dgm:chMax val="1"/>
          <dgm:dir/>
          <dgm:resizeHandles val="exact"/>
        </dgm:presLayoutVars>
      </dgm:prSet>
      <dgm:spPr/>
    </dgm:pt>
    <dgm:pt modelId="{E1A1E80C-64E8-4490-8C45-C1CCCA76483F}" type="pres">
      <dgm:prSet presAssocID="{E82DA3ED-6FED-42B4-861A-A97811851302}" presName="roof" presStyleLbl="dkBgShp" presStyleIdx="0" presStyleCnt="2"/>
      <dgm:spPr/>
    </dgm:pt>
    <dgm:pt modelId="{AACE31CA-383F-4898-8E01-BB63838D6F90}" type="pres">
      <dgm:prSet presAssocID="{E82DA3ED-6FED-42B4-861A-A97811851302}" presName="pillars" presStyleCnt="0"/>
      <dgm:spPr/>
    </dgm:pt>
    <dgm:pt modelId="{F34B181E-463C-4A49-9B54-77AB7A83615C}" type="pres">
      <dgm:prSet presAssocID="{E82DA3ED-6FED-42B4-861A-A97811851302}" presName="pillar1" presStyleLbl="node1" presStyleIdx="0" presStyleCnt="3">
        <dgm:presLayoutVars>
          <dgm:bulletEnabled val="1"/>
        </dgm:presLayoutVars>
      </dgm:prSet>
      <dgm:spPr/>
    </dgm:pt>
    <dgm:pt modelId="{F19ECECC-1D32-472B-945E-B01A578FC383}" type="pres">
      <dgm:prSet presAssocID="{C66641FA-6AED-4AC6-8A29-EEF8B626CF2A}" presName="pillarX" presStyleLbl="node1" presStyleIdx="1" presStyleCnt="3">
        <dgm:presLayoutVars>
          <dgm:bulletEnabled val="1"/>
        </dgm:presLayoutVars>
      </dgm:prSet>
      <dgm:spPr/>
    </dgm:pt>
    <dgm:pt modelId="{37B0FF7D-809B-4CB3-982C-F6A29A18CA1C}" type="pres">
      <dgm:prSet presAssocID="{3DFE949E-E409-4914-8E5A-CACD83F4E935}" presName="pillarX" presStyleLbl="node1" presStyleIdx="2" presStyleCnt="3">
        <dgm:presLayoutVars>
          <dgm:bulletEnabled val="1"/>
        </dgm:presLayoutVars>
      </dgm:prSet>
      <dgm:spPr/>
    </dgm:pt>
    <dgm:pt modelId="{CD6E5D2E-F77F-4D5F-8B15-A89007A44AA2}" type="pres">
      <dgm:prSet presAssocID="{E82DA3ED-6FED-42B4-861A-A97811851302}" presName="base" presStyleLbl="dkBgShp" presStyleIdx="1" presStyleCnt="2"/>
      <dgm:spPr>
        <a:solidFill>
          <a:srgbClr val="404040"/>
        </a:solidFill>
      </dgm:spPr>
    </dgm:pt>
  </dgm:ptLst>
  <dgm:cxnLst>
    <dgm:cxn modelId="{2B435A04-820E-4161-A329-BAC3136DB46D}" srcId="{E82DA3ED-6FED-42B4-861A-A97811851302}" destId="{3DFE949E-E409-4914-8E5A-CACD83F4E935}" srcOrd="2" destOrd="0" parTransId="{2265B662-67A4-466C-9C2F-6B58065337A3}" sibTransId="{D9D20E71-7296-493B-AAAF-BB9FCE327D81}"/>
    <dgm:cxn modelId="{57EB1D06-AE04-4811-9CFE-84501E20FAF5}" srcId="{E82DA3ED-6FED-42B4-861A-A97811851302}" destId="{89CF5F15-B099-42CB-A0A6-4A87B94ADA1C}" srcOrd="0" destOrd="0" parTransId="{D04269DE-FE17-4199-9EB3-FB09789CD620}" sibTransId="{3E8689AA-161A-458E-A89B-464006700FB3}"/>
    <dgm:cxn modelId="{98AF5E18-C2AE-4990-85DC-DE5A6C3658AA}" type="presOf" srcId="{E82DA3ED-6FED-42B4-861A-A97811851302}" destId="{E1A1E80C-64E8-4490-8C45-C1CCCA76483F}" srcOrd="0" destOrd="0" presId="urn:microsoft.com/office/officeart/2005/8/layout/hList3"/>
    <dgm:cxn modelId="{79BD7737-70D1-4B87-9FCA-B616C7B06F51}" type="presOf" srcId="{A9394AA4-F351-485D-B8AD-6620E16F3785}" destId="{6308CC46-9B41-4EB8-99D0-FA17D3EED0BF}" srcOrd="0" destOrd="0" presId="urn:microsoft.com/office/officeart/2005/8/layout/hList3"/>
    <dgm:cxn modelId="{96853C49-3CD6-474D-92C2-0E897EA001ED}" type="presOf" srcId="{3DFE949E-E409-4914-8E5A-CACD83F4E935}" destId="{37B0FF7D-809B-4CB3-982C-F6A29A18CA1C}" srcOrd="0" destOrd="0" presId="urn:microsoft.com/office/officeart/2005/8/layout/hList3"/>
    <dgm:cxn modelId="{FECB4F69-125F-4DC0-9E46-E19DAA1BC575}" srcId="{E82DA3ED-6FED-42B4-861A-A97811851302}" destId="{C66641FA-6AED-4AC6-8A29-EEF8B626CF2A}" srcOrd="1" destOrd="0" parTransId="{934896E2-1843-438B-B783-79DE6BC96961}" sibTransId="{F5987C5F-02B3-4285-8367-3B1536DC0614}"/>
    <dgm:cxn modelId="{1BF9E195-83AA-4DE0-A1A5-63405B23D83E}" type="presOf" srcId="{C66641FA-6AED-4AC6-8A29-EEF8B626CF2A}" destId="{F19ECECC-1D32-472B-945E-B01A578FC383}" srcOrd="0" destOrd="0" presId="urn:microsoft.com/office/officeart/2005/8/layout/hList3"/>
    <dgm:cxn modelId="{A7EC41D9-82E4-4D3E-8FDA-CDB637C90E22}" srcId="{A9394AA4-F351-485D-B8AD-6620E16F3785}" destId="{E82DA3ED-6FED-42B4-861A-A97811851302}" srcOrd="0" destOrd="0" parTransId="{9B431F9D-7B08-42AB-AE43-AA1985B89FAC}" sibTransId="{9138A7AC-2544-4D9B-87C8-B297AB2061B3}"/>
    <dgm:cxn modelId="{CAC1A5EE-ED79-474C-B18C-483CA80A973A}" type="presOf" srcId="{89CF5F15-B099-42CB-A0A6-4A87B94ADA1C}" destId="{F34B181E-463C-4A49-9B54-77AB7A83615C}" srcOrd="0" destOrd="0" presId="urn:microsoft.com/office/officeart/2005/8/layout/hList3"/>
    <dgm:cxn modelId="{A2326BD5-5190-4738-803B-D8A1007D4B79}" type="presParOf" srcId="{6308CC46-9B41-4EB8-99D0-FA17D3EED0BF}" destId="{E1A1E80C-64E8-4490-8C45-C1CCCA76483F}" srcOrd="0" destOrd="0" presId="urn:microsoft.com/office/officeart/2005/8/layout/hList3"/>
    <dgm:cxn modelId="{5CC37C2B-41F5-4929-9C81-543E1C0DAC40}" type="presParOf" srcId="{6308CC46-9B41-4EB8-99D0-FA17D3EED0BF}" destId="{AACE31CA-383F-4898-8E01-BB63838D6F90}" srcOrd="1" destOrd="0" presId="urn:microsoft.com/office/officeart/2005/8/layout/hList3"/>
    <dgm:cxn modelId="{50DF2A50-9441-4CEF-84B6-E74F8DF73445}" type="presParOf" srcId="{AACE31CA-383F-4898-8E01-BB63838D6F90}" destId="{F34B181E-463C-4A49-9B54-77AB7A83615C}" srcOrd="0" destOrd="0" presId="urn:microsoft.com/office/officeart/2005/8/layout/hList3"/>
    <dgm:cxn modelId="{9EA1B561-9ACD-4D75-9DA9-1F95499D2C4A}" type="presParOf" srcId="{AACE31CA-383F-4898-8E01-BB63838D6F90}" destId="{F19ECECC-1D32-472B-945E-B01A578FC383}" srcOrd="1" destOrd="0" presId="urn:microsoft.com/office/officeart/2005/8/layout/hList3"/>
    <dgm:cxn modelId="{958756CF-BC33-4DB3-A20A-74031116F744}" type="presParOf" srcId="{AACE31CA-383F-4898-8E01-BB63838D6F90}" destId="{37B0FF7D-809B-4CB3-982C-F6A29A18CA1C}" srcOrd="2" destOrd="0" presId="urn:microsoft.com/office/officeart/2005/8/layout/hList3"/>
    <dgm:cxn modelId="{7F8DBD26-785B-4AC0-96B7-8B80E697CDAD}" type="presParOf" srcId="{6308CC46-9B41-4EB8-99D0-FA17D3EED0BF}" destId="{CD6E5D2E-F77F-4D5F-8B15-A89007A44AA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BE15CC-CCA6-4B8B-A470-939B2E28611F}" type="doc">
      <dgm:prSet loTypeId="urn:microsoft.com/office/officeart/2005/8/layout/hList3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1AEC7F-8AE5-49F8-9236-93D9F47365D6}">
      <dgm:prSet phldrT="[Text]" phldr="0"/>
      <dgm:spPr>
        <a:solidFill>
          <a:srgbClr val="404040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Method 2</a:t>
          </a:r>
        </a:p>
      </dgm:t>
    </dgm:pt>
    <dgm:pt modelId="{752F3D87-BE93-4C45-A55D-082CE4763070}" type="parTrans" cxnId="{2DEDD523-F36D-4007-B09C-0F11526D7746}">
      <dgm:prSet/>
      <dgm:spPr/>
      <dgm:t>
        <a:bodyPr/>
        <a:lstStyle/>
        <a:p>
          <a:endParaRPr lang="en-US"/>
        </a:p>
      </dgm:t>
    </dgm:pt>
    <dgm:pt modelId="{4EC063BF-D61A-4B8C-B32E-63A9FF62BDB3}" type="sibTrans" cxnId="{2DEDD523-F36D-4007-B09C-0F11526D7746}">
      <dgm:prSet/>
      <dgm:spPr/>
      <dgm:t>
        <a:bodyPr/>
        <a:lstStyle/>
        <a:p>
          <a:endParaRPr lang="en-US"/>
        </a:p>
      </dgm:t>
    </dgm:pt>
    <dgm:pt modelId="{EEBF94C5-3E11-4AA5-BBCA-6A362E92AFF5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Drill hole in each fin and insert a smaller shaft inside</a:t>
          </a:r>
        </a:p>
      </dgm:t>
    </dgm:pt>
    <dgm:pt modelId="{DFEA440D-3C54-4645-A01A-23456227712D}" type="parTrans" cxnId="{B6C2B6AF-FE4E-40C9-8261-D75CF7689276}">
      <dgm:prSet/>
      <dgm:spPr/>
      <dgm:t>
        <a:bodyPr/>
        <a:lstStyle/>
        <a:p>
          <a:endParaRPr lang="en-US"/>
        </a:p>
      </dgm:t>
    </dgm:pt>
    <dgm:pt modelId="{5C9B6E6D-94EC-478F-8EE0-C6AEBEB62754}" type="sibTrans" cxnId="{B6C2B6AF-FE4E-40C9-8261-D75CF7689276}">
      <dgm:prSet/>
      <dgm:spPr/>
      <dgm:t>
        <a:bodyPr/>
        <a:lstStyle/>
        <a:p>
          <a:endParaRPr lang="en-US"/>
        </a:p>
      </dgm:t>
    </dgm:pt>
    <dgm:pt modelId="{08C4D900-E275-47D4-853B-2EE45E29C965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Might be weaker and compromise the fin</a:t>
          </a:r>
        </a:p>
      </dgm:t>
    </dgm:pt>
    <dgm:pt modelId="{A73D0E29-2509-41A1-B5FF-AA307DD2147A}" type="parTrans" cxnId="{338F9891-15B0-464C-B94C-1EC7F0E31C91}">
      <dgm:prSet/>
      <dgm:spPr/>
      <dgm:t>
        <a:bodyPr/>
        <a:lstStyle/>
        <a:p>
          <a:endParaRPr lang="en-US"/>
        </a:p>
      </dgm:t>
    </dgm:pt>
    <dgm:pt modelId="{01B301FC-FA2E-4108-A31E-906FB461CC53}" type="sibTrans" cxnId="{338F9891-15B0-464C-B94C-1EC7F0E31C91}">
      <dgm:prSet/>
      <dgm:spPr/>
      <dgm:t>
        <a:bodyPr/>
        <a:lstStyle/>
        <a:p>
          <a:endParaRPr lang="en-US"/>
        </a:p>
      </dgm:t>
    </dgm:pt>
    <dgm:pt modelId="{0CC7E40E-A011-429F-86F7-B802EB994498}">
      <dgm:prSet phldrT="[Text]" phldr="0"/>
      <dgm:spPr>
        <a:solidFill>
          <a:srgbClr val="BFBFBF"/>
        </a:solidFill>
      </dgm:spPr>
      <dgm:t>
        <a:bodyPr/>
        <a:lstStyle/>
        <a:p>
          <a:pPr rtl="0"/>
          <a:r>
            <a:rPr lang="en-US">
              <a:latin typeface="Arial"/>
              <a:cs typeface="Arial"/>
            </a:rPr>
            <a:t>Shaft would fail from bending</a:t>
          </a:r>
        </a:p>
      </dgm:t>
    </dgm:pt>
    <dgm:pt modelId="{7AB1C5CC-580C-4827-B25E-C20E0F71EB84}" type="parTrans" cxnId="{FBF0D593-1241-4FFC-B76F-8F42B17BF960}">
      <dgm:prSet/>
      <dgm:spPr/>
      <dgm:t>
        <a:bodyPr/>
        <a:lstStyle/>
        <a:p>
          <a:endParaRPr lang="en-US"/>
        </a:p>
      </dgm:t>
    </dgm:pt>
    <dgm:pt modelId="{F8536E61-573B-4726-96C6-C077D59A8AB8}" type="sibTrans" cxnId="{FBF0D593-1241-4FFC-B76F-8F42B17BF960}">
      <dgm:prSet/>
      <dgm:spPr/>
      <dgm:t>
        <a:bodyPr/>
        <a:lstStyle/>
        <a:p>
          <a:endParaRPr lang="en-US"/>
        </a:p>
      </dgm:t>
    </dgm:pt>
    <dgm:pt modelId="{A7FF7570-E8DD-475F-89A7-E697A8E703DB}" type="pres">
      <dgm:prSet presAssocID="{A6BE15CC-CCA6-4B8B-A470-939B2E28611F}" presName="composite" presStyleCnt="0">
        <dgm:presLayoutVars>
          <dgm:chMax val="1"/>
          <dgm:dir/>
          <dgm:resizeHandles val="exact"/>
        </dgm:presLayoutVars>
      </dgm:prSet>
      <dgm:spPr/>
    </dgm:pt>
    <dgm:pt modelId="{705F73BB-45A5-4479-A693-4811122FB168}" type="pres">
      <dgm:prSet presAssocID="{121AEC7F-8AE5-49F8-9236-93D9F47365D6}" presName="roof" presStyleLbl="dkBgShp" presStyleIdx="0" presStyleCnt="2" custScaleY="113267" custLinFactNeighborX="-7207" custLinFactNeighborY="602"/>
      <dgm:spPr/>
    </dgm:pt>
    <dgm:pt modelId="{3E57D9EB-8450-4259-B380-63A4B15F33E3}" type="pres">
      <dgm:prSet presAssocID="{121AEC7F-8AE5-49F8-9236-93D9F47365D6}" presName="pillars" presStyleCnt="0"/>
      <dgm:spPr/>
    </dgm:pt>
    <dgm:pt modelId="{270FD6BA-12B8-4F55-A146-F33BF70BFB31}" type="pres">
      <dgm:prSet presAssocID="{121AEC7F-8AE5-49F8-9236-93D9F47365D6}" presName="pillar1" presStyleLbl="node1" presStyleIdx="0" presStyleCnt="3">
        <dgm:presLayoutVars>
          <dgm:bulletEnabled val="1"/>
        </dgm:presLayoutVars>
      </dgm:prSet>
      <dgm:spPr/>
    </dgm:pt>
    <dgm:pt modelId="{0C447125-2584-4A33-A896-AFED4C8CB05D}" type="pres">
      <dgm:prSet presAssocID="{08C4D900-E275-47D4-853B-2EE45E29C965}" presName="pillarX" presStyleLbl="node1" presStyleIdx="1" presStyleCnt="3">
        <dgm:presLayoutVars>
          <dgm:bulletEnabled val="1"/>
        </dgm:presLayoutVars>
      </dgm:prSet>
      <dgm:spPr/>
    </dgm:pt>
    <dgm:pt modelId="{A44B712E-A431-4110-A288-CFA5D0FDE5EF}" type="pres">
      <dgm:prSet presAssocID="{0CC7E40E-A011-429F-86F7-B802EB994498}" presName="pillarX" presStyleLbl="node1" presStyleIdx="2" presStyleCnt="3">
        <dgm:presLayoutVars>
          <dgm:bulletEnabled val="1"/>
        </dgm:presLayoutVars>
      </dgm:prSet>
      <dgm:spPr/>
    </dgm:pt>
    <dgm:pt modelId="{6E580F40-C181-4AA9-8F4B-D1EEDD883C59}" type="pres">
      <dgm:prSet presAssocID="{121AEC7F-8AE5-49F8-9236-93D9F47365D6}" presName="base" presStyleLbl="dkBgShp" presStyleIdx="1" presStyleCnt="2"/>
      <dgm:spPr>
        <a:solidFill>
          <a:srgbClr val="404040"/>
        </a:solidFill>
      </dgm:spPr>
    </dgm:pt>
  </dgm:ptLst>
  <dgm:cxnLst>
    <dgm:cxn modelId="{2DEDD523-F36D-4007-B09C-0F11526D7746}" srcId="{A6BE15CC-CCA6-4B8B-A470-939B2E28611F}" destId="{121AEC7F-8AE5-49F8-9236-93D9F47365D6}" srcOrd="0" destOrd="0" parTransId="{752F3D87-BE93-4C45-A55D-082CE4763070}" sibTransId="{4EC063BF-D61A-4B8C-B32E-63A9FF62BDB3}"/>
    <dgm:cxn modelId="{13AC8C2B-7915-48A6-8AEC-330317F4FA2B}" type="presOf" srcId="{08C4D900-E275-47D4-853B-2EE45E29C965}" destId="{0C447125-2584-4A33-A896-AFED4C8CB05D}" srcOrd="0" destOrd="0" presId="urn:microsoft.com/office/officeart/2005/8/layout/hList3"/>
    <dgm:cxn modelId="{79B18C3C-3850-4236-8444-2628A8ABE58E}" type="presOf" srcId="{0CC7E40E-A011-429F-86F7-B802EB994498}" destId="{A44B712E-A431-4110-A288-CFA5D0FDE5EF}" srcOrd="0" destOrd="0" presId="urn:microsoft.com/office/officeart/2005/8/layout/hList3"/>
    <dgm:cxn modelId="{E86F6D52-F619-4653-878E-E22B4F4C9937}" type="presOf" srcId="{121AEC7F-8AE5-49F8-9236-93D9F47365D6}" destId="{705F73BB-45A5-4479-A693-4811122FB168}" srcOrd="0" destOrd="0" presId="urn:microsoft.com/office/officeart/2005/8/layout/hList3"/>
    <dgm:cxn modelId="{DE4B3C54-1173-421A-B54E-A9BA16BA5CE1}" type="presOf" srcId="{EEBF94C5-3E11-4AA5-BBCA-6A362E92AFF5}" destId="{270FD6BA-12B8-4F55-A146-F33BF70BFB31}" srcOrd="0" destOrd="0" presId="urn:microsoft.com/office/officeart/2005/8/layout/hList3"/>
    <dgm:cxn modelId="{338F9891-15B0-464C-B94C-1EC7F0E31C91}" srcId="{121AEC7F-8AE5-49F8-9236-93D9F47365D6}" destId="{08C4D900-E275-47D4-853B-2EE45E29C965}" srcOrd="1" destOrd="0" parTransId="{A73D0E29-2509-41A1-B5FF-AA307DD2147A}" sibTransId="{01B301FC-FA2E-4108-A31E-906FB461CC53}"/>
    <dgm:cxn modelId="{FBF0D593-1241-4FFC-B76F-8F42B17BF960}" srcId="{121AEC7F-8AE5-49F8-9236-93D9F47365D6}" destId="{0CC7E40E-A011-429F-86F7-B802EB994498}" srcOrd="2" destOrd="0" parTransId="{7AB1C5CC-580C-4827-B25E-C20E0F71EB84}" sibTransId="{F8536E61-573B-4726-96C6-C077D59A8AB8}"/>
    <dgm:cxn modelId="{B6C2B6AF-FE4E-40C9-8261-D75CF7689276}" srcId="{121AEC7F-8AE5-49F8-9236-93D9F47365D6}" destId="{EEBF94C5-3E11-4AA5-BBCA-6A362E92AFF5}" srcOrd="0" destOrd="0" parTransId="{DFEA440D-3C54-4645-A01A-23456227712D}" sibTransId="{5C9B6E6D-94EC-478F-8EE0-C6AEBEB62754}"/>
    <dgm:cxn modelId="{12C518BE-C6CA-4329-8474-9593249024BC}" type="presOf" srcId="{A6BE15CC-CCA6-4B8B-A470-939B2E28611F}" destId="{A7FF7570-E8DD-475F-89A7-E697A8E703DB}" srcOrd="0" destOrd="0" presId="urn:microsoft.com/office/officeart/2005/8/layout/hList3"/>
    <dgm:cxn modelId="{B5FA98A0-E1BC-430F-926B-647AEFD63406}" type="presParOf" srcId="{A7FF7570-E8DD-475F-89A7-E697A8E703DB}" destId="{705F73BB-45A5-4479-A693-4811122FB168}" srcOrd="0" destOrd="0" presId="urn:microsoft.com/office/officeart/2005/8/layout/hList3"/>
    <dgm:cxn modelId="{E6A57F39-29D7-48DA-9BA0-D41631FC3CA8}" type="presParOf" srcId="{A7FF7570-E8DD-475F-89A7-E697A8E703DB}" destId="{3E57D9EB-8450-4259-B380-63A4B15F33E3}" srcOrd="1" destOrd="0" presId="urn:microsoft.com/office/officeart/2005/8/layout/hList3"/>
    <dgm:cxn modelId="{5CC97E37-7E7B-41DA-AAFF-16BEC5A2010D}" type="presParOf" srcId="{3E57D9EB-8450-4259-B380-63A4B15F33E3}" destId="{270FD6BA-12B8-4F55-A146-F33BF70BFB31}" srcOrd="0" destOrd="0" presId="urn:microsoft.com/office/officeart/2005/8/layout/hList3"/>
    <dgm:cxn modelId="{4F07C806-F20C-4F29-9874-0E4E70095227}" type="presParOf" srcId="{3E57D9EB-8450-4259-B380-63A4B15F33E3}" destId="{0C447125-2584-4A33-A896-AFED4C8CB05D}" srcOrd="1" destOrd="0" presId="urn:microsoft.com/office/officeart/2005/8/layout/hList3"/>
    <dgm:cxn modelId="{8E647CD1-33B0-4C5F-AA4B-9915388E4E81}" type="presParOf" srcId="{3E57D9EB-8450-4259-B380-63A4B15F33E3}" destId="{A44B712E-A431-4110-A288-CFA5D0FDE5EF}" srcOrd="2" destOrd="0" presId="urn:microsoft.com/office/officeart/2005/8/layout/hList3"/>
    <dgm:cxn modelId="{55A51533-52F6-4217-9BA0-CC6501CFD485}" type="presParOf" srcId="{A7FF7570-E8DD-475F-89A7-E697A8E703DB}" destId="{6E580F40-C181-4AA9-8F4B-D1EEDD883C5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0F069-AF14-4562-855B-FEECF196CFD2}">
      <dsp:nvSpPr>
        <dsp:cNvPr id="0" name=""/>
        <dsp:cNvSpPr/>
      </dsp:nvSpPr>
      <dsp:spPr>
        <a:xfrm>
          <a:off x="0" y="399923"/>
          <a:ext cx="6583363" cy="137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42" tIns="520700" rIns="510942" bIns="17780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500" kern="1200">
              <a:latin typeface="Arial"/>
              <a:cs typeface="Arial"/>
            </a:rPr>
            <a:t>Model has access to an outside power supply and controls.</a:t>
          </a:r>
          <a:endParaRPr lang="en-US" sz="2500" kern="1200">
            <a:latin typeface="Arial"/>
            <a:cs typeface="Times New Roman"/>
          </a:endParaRPr>
        </a:p>
      </dsp:txBody>
      <dsp:txXfrm>
        <a:off x="0" y="399923"/>
        <a:ext cx="6583363" cy="1378125"/>
      </dsp:txXfrm>
    </dsp:sp>
    <dsp:sp modelId="{FE83CFFE-2ABE-4CD6-BEFA-CB922F80F021}">
      <dsp:nvSpPr>
        <dsp:cNvPr id="0" name=""/>
        <dsp:cNvSpPr/>
      </dsp:nvSpPr>
      <dsp:spPr>
        <a:xfrm>
          <a:off x="329168" y="30923"/>
          <a:ext cx="4608354" cy="738000"/>
        </a:xfrm>
        <a:prstGeom prst="roundRect">
          <a:avLst/>
        </a:prstGeom>
        <a:solidFill>
          <a:srgbClr val="236192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85" tIns="0" rIns="174185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  <a:latin typeface="Arial"/>
              <a:cs typeface="Times New Roman"/>
            </a:rPr>
            <a:t>Assumption 1</a:t>
          </a:r>
        </a:p>
      </dsp:txBody>
      <dsp:txXfrm>
        <a:off x="365194" y="66949"/>
        <a:ext cx="4536302" cy="665948"/>
      </dsp:txXfrm>
    </dsp:sp>
    <dsp:sp modelId="{C0FCCAB4-19AA-4375-AB47-1D1ADC4ABE56}">
      <dsp:nvSpPr>
        <dsp:cNvPr id="0" name=""/>
        <dsp:cNvSpPr/>
      </dsp:nvSpPr>
      <dsp:spPr>
        <a:xfrm>
          <a:off x="0" y="2236691"/>
          <a:ext cx="6583363" cy="137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42" tIns="520700" rIns="510942" bIns="17780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500" kern="1200">
              <a:latin typeface="Arial"/>
              <a:cs typeface="Arial"/>
            </a:rPr>
            <a:t>Gravitational force will be far greater than the aerodynamic forces. </a:t>
          </a:r>
          <a:endParaRPr lang="en-US" sz="2500" kern="1200">
            <a:latin typeface="Arial"/>
            <a:cs typeface="Times New Roman"/>
          </a:endParaRPr>
        </a:p>
      </dsp:txBody>
      <dsp:txXfrm>
        <a:off x="0" y="2236691"/>
        <a:ext cx="6583363" cy="1378125"/>
      </dsp:txXfrm>
    </dsp:sp>
    <dsp:sp modelId="{E8FD7EF8-CCEF-417D-B3F4-D8B48D4687CD}">
      <dsp:nvSpPr>
        <dsp:cNvPr id="0" name=""/>
        <dsp:cNvSpPr/>
      </dsp:nvSpPr>
      <dsp:spPr>
        <a:xfrm>
          <a:off x="329168" y="1913048"/>
          <a:ext cx="4608354" cy="738000"/>
        </a:xfrm>
        <a:prstGeom prst="roundRect">
          <a:avLst/>
        </a:prstGeom>
        <a:solidFill>
          <a:srgbClr val="00BBDC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85" tIns="0" rIns="174185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  <a:latin typeface="Arial"/>
              <a:cs typeface="Times New Roman"/>
            </a:rPr>
            <a:t>Assumption 2</a:t>
          </a:r>
        </a:p>
      </dsp:txBody>
      <dsp:txXfrm>
        <a:off x="365194" y="1949074"/>
        <a:ext cx="4536302" cy="665948"/>
      </dsp:txXfrm>
    </dsp:sp>
    <dsp:sp modelId="{5203427C-DBFF-4084-A6A5-072F1C4AB28F}">
      <dsp:nvSpPr>
        <dsp:cNvPr id="0" name=""/>
        <dsp:cNvSpPr/>
      </dsp:nvSpPr>
      <dsp:spPr>
        <a:xfrm>
          <a:off x="0" y="4164174"/>
          <a:ext cx="6583363" cy="1378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42" tIns="520700" rIns="510942" bIns="17780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500" kern="1200">
              <a:latin typeface="Arial"/>
              <a:cs typeface="Times New Roman"/>
            </a:rPr>
            <a:t>No shockwaves will be produced (subsonic and incompressible)</a:t>
          </a:r>
        </a:p>
      </dsp:txBody>
      <dsp:txXfrm>
        <a:off x="0" y="4164174"/>
        <a:ext cx="6583363" cy="1378125"/>
      </dsp:txXfrm>
    </dsp:sp>
    <dsp:sp modelId="{CC4F394E-8C08-4BC7-8B92-771451DBC72A}">
      <dsp:nvSpPr>
        <dsp:cNvPr id="0" name=""/>
        <dsp:cNvSpPr/>
      </dsp:nvSpPr>
      <dsp:spPr>
        <a:xfrm>
          <a:off x="329168" y="3795174"/>
          <a:ext cx="4608354" cy="738000"/>
        </a:xfrm>
        <a:prstGeom prst="roundRect">
          <a:avLst/>
        </a:prstGeom>
        <a:solidFill>
          <a:srgbClr val="A4D233"/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85" tIns="0" rIns="174185" bIns="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  <a:latin typeface="Arial"/>
              <a:cs typeface="Times New Roman"/>
            </a:rPr>
            <a:t>Assumption 3</a:t>
          </a:r>
        </a:p>
      </dsp:txBody>
      <dsp:txXfrm>
        <a:off x="365194" y="3831200"/>
        <a:ext cx="4536302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9461A-32E0-455A-BD38-932760E4F116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Air Force</a:t>
          </a:r>
        </a:p>
      </dsp:txBody>
      <dsp:txXfrm>
        <a:off x="50217" y="78791"/>
        <a:ext cx="1614065" cy="928266"/>
      </dsp:txXfrm>
    </dsp:sp>
    <dsp:sp modelId="{0E8C9C23-19AD-4667-9E1C-85E0382B4D44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Boeing</a:t>
          </a:r>
        </a:p>
      </dsp:txBody>
      <dsp:txXfrm>
        <a:off x="1936167" y="78791"/>
        <a:ext cx="1614065" cy="928266"/>
      </dsp:txXfrm>
    </dsp:sp>
    <dsp:sp modelId="{965C11E4-10F1-4902-87F3-C8BC7BE98BE1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Raytheon </a:t>
          </a:r>
        </a:p>
      </dsp:txBody>
      <dsp:txXfrm>
        <a:off x="3822117" y="78791"/>
        <a:ext cx="1614065" cy="928266"/>
      </dsp:txXfrm>
    </dsp:sp>
    <dsp:sp modelId="{061BBB75-2059-4292-A541-8AEC3E50923E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Lockheed Martin</a:t>
          </a:r>
        </a:p>
      </dsp:txBody>
      <dsp:txXfrm>
        <a:off x="993192" y="1278942"/>
        <a:ext cx="1614065" cy="928266"/>
      </dsp:txXfrm>
    </dsp:sp>
    <dsp:sp modelId="{8DBD76E9-F810-4B58-B32F-8DF5BED78A17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40404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/>
              <a:cs typeface="Arial"/>
            </a:rPr>
            <a:t>General Dynamics</a:t>
          </a:r>
        </a:p>
      </dsp:txBody>
      <dsp:txXfrm>
        <a:off x="2879142" y="1278942"/>
        <a:ext cx="1614065" cy="9282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862A7-6135-4189-98DF-CC7247675FDD}">
      <dsp:nvSpPr>
        <dsp:cNvPr id="0" name=""/>
        <dsp:cNvSpPr/>
      </dsp:nvSpPr>
      <dsp:spPr>
        <a:xfrm>
          <a:off x="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College of Engineering</a:t>
          </a:r>
        </a:p>
      </dsp:txBody>
      <dsp:txXfrm>
        <a:off x="50217" y="78791"/>
        <a:ext cx="1614065" cy="928266"/>
      </dsp:txXfrm>
    </dsp:sp>
    <dsp:sp modelId="{15B29B7D-59D1-4EDE-9E12-FED9AFFA6B1A}">
      <dsp:nvSpPr>
        <dsp:cNvPr id="0" name=""/>
        <dsp:cNvSpPr/>
      </dsp:nvSpPr>
      <dsp:spPr>
        <a:xfrm>
          <a:off x="188595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Jonas Gustavsson</a:t>
          </a:r>
        </a:p>
      </dsp:txBody>
      <dsp:txXfrm>
        <a:off x="1936167" y="78791"/>
        <a:ext cx="1614065" cy="928266"/>
      </dsp:txXfrm>
    </dsp:sp>
    <dsp:sp modelId="{9C4C4FA6-488D-448B-B9B9-FAEFDDBFB8E8}">
      <dsp:nvSpPr>
        <dsp:cNvPr id="0" name=""/>
        <dsp:cNvSpPr/>
      </dsp:nvSpPr>
      <dsp:spPr>
        <a:xfrm>
          <a:off x="3771900" y="28574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Rajan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Kumar</a:t>
          </a:r>
        </a:p>
      </dsp:txBody>
      <dsp:txXfrm>
        <a:off x="3822117" y="78791"/>
        <a:ext cx="1614065" cy="928266"/>
      </dsp:txXfrm>
    </dsp:sp>
    <dsp:sp modelId="{F786AF1E-1B1F-4A8E-BC6E-2F404AB191A9}">
      <dsp:nvSpPr>
        <dsp:cNvPr id="0" name=""/>
        <dsp:cNvSpPr/>
      </dsp:nvSpPr>
      <dsp:spPr>
        <a:xfrm>
          <a:off x="94297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Shayne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McConomy</a:t>
          </a:r>
          <a:endParaRPr lang="en-US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3192" y="1278942"/>
        <a:ext cx="1614065" cy="928266"/>
      </dsp:txXfrm>
    </dsp:sp>
    <dsp:sp modelId="{FE7D9E9D-93E5-4C6C-9746-DF6D187838D6}">
      <dsp:nvSpPr>
        <dsp:cNvPr id="0" name=""/>
        <dsp:cNvSpPr/>
      </dsp:nvSpPr>
      <dsp:spPr>
        <a:xfrm>
          <a:off x="2828925" y="1228725"/>
          <a:ext cx="1714499" cy="1028700"/>
        </a:xfrm>
        <a:prstGeom prst="roundRect">
          <a:avLst/>
        </a:prstGeom>
        <a:solidFill>
          <a:srgbClr val="236192"/>
        </a:solidFill>
        <a:ln w="12700" cap="flat" cmpd="sng" algn="ctr">
          <a:solidFill>
            <a:srgbClr val="2361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Dr. </a:t>
          </a:r>
          <a:r>
            <a:rPr lang="en-US" sz="2000" kern="1200" err="1">
              <a:latin typeface="Arial" panose="020B0604020202020204" pitchFamily="34" charset="0"/>
              <a:cs typeface="Arial" panose="020B0604020202020204" pitchFamily="34" charset="0"/>
            </a:rPr>
            <a:t>Suvranu</a:t>
          </a: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 De</a:t>
          </a:r>
        </a:p>
      </dsp:txBody>
      <dsp:txXfrm>
        <a:off x="2879142" y="1278942"/>
        <a:ext cx="1614065" cy="9282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1E80C-64E8-4490-8C45-C1CCCA76483F}">
      <dsp:nvSpPr>
        <dsp:cNvPr id="0" name=""/>
        <dsp:cNvSpPr/>
      </dsp:nvSpPr>
      <dsp:spPr>
        <a:xfrm>
          <a:off x="0" y="0"/>
          <a:ext cx="5065939" cy="1312817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>
              <a:latin typeface="Arial"/>
              <a:cs typeface="Arial"/>
            </a:rPr>
            <a:t>Method 1</a:t>
          </a:r>
        </a:p>
      </dsp:txBody>
      <dsp:txXfrm>
        <a:off x="0" y="0"/>
        <a:ext cx="5065939" cy="1312817"/>
      </dsp:txXfrm>
    </dsp:sp>
    <dsp:sp modelId="{F34B181E-463C-4A49-9B54-77AB7A83615C}">
      <dsp:nvSpPr>
        <dsp:cNvPr id="0" name=""/>
        <dsp:cNvSpPr/>
      </dsp:nvSpPr>
      <dsp:spPr>
        <a:xfrm>
          <a:off x="2473" y="1312817"/>
          <a:ext cx="1686997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Weld a large short shaft to end of fin</a:t>
          </a:r>
        </a:p>
      </dsp:txBody>
      <dsp:txXfrm>
        <a:off x="2473" y="1312817"/>
        <a:ext cx="1686997" cy="2756915"/>
      </dsp:txXfrm>
    </dsp:sp>
    <dsp:sp modelId="{F19ECECC-1D32-472B-945E-B01A578FC383}">
      <dsp:nvSpPr>
        <dsp:cNvPr id="0" name=""/>
        <dsp:cNvSpPr/>
      </dsp:nvSpPr>
      <dsp:spPr>
        <a:xfrm>
          <a:off x="1689470" y="1312817"/>
          <a:ext cx="1686997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Brittle connection</a:t>
          </a:r>
        </a:p>
      </dsp:txBody>
      <dsp:txXfrm>
        <a:off x="1689470" y="1312817"/>
        <a:ext cx="1686997" cy="2756915"/>
      </dsp:txXfrm>
    </dsp:sp>
    <dsp:sp modelId="{37B0FF7D-809B-4CB3-982C-F6A29A18CA1C}">
      <dsp:nvSpPr>
        <dsp:cNvPr id="0" name=""/>
        <dsp:cNvSpPr/>
      </dsp:nvSpPr>
      <dsp:spPr>
        <a:xfrm>
          <a:off x="3376468" y="1312817"/>
          <a:ext cx="1686997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"/>
              <a:cs typeface="Arial"/>
            </a:rPr>
            <a:t>Possible manufacturing problem when cleaning up connection surface</a:t>
          </a:r>
        </a:p>
      </dsp:txBody>
      <dsp:txXfrm>
        <a:off x="3376468" y="1312817"/>
        <a:ext cx="1686997" cy="2756915"/>
      </dsp:txXfrm>
    </dsp:sp>
    <dsp:sp modelId="{CD6E5D2E-F77F-4D5F-8B15-A89007A44AA2}">
      <dsp:nvSpPr>
        <dsp:cNvPr id="0" name=""/>
        <dsp:cNvSpPr/>
      </dsp:nvSpPr>
      <dsp:spPr>
        <a:xfrm>
          <a:off x="0" y="4069733"/>
          <a:ext cx="5065939" cy="306323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F73BB-45A5-4479-A693-4811122FB168}">
      <dsp:nvSpPr>
        <dsp:cNvPr id="0" name=""/>
        <dsp:cNvSpPr/>
      </dsp:nvSpPr>
      <dsp:spPr>
        <a:xfrm>
          <a:off x="0" y="-35639"/>
          <a:ext cx="5159828" cy="1486988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>
              <a:latin typeface="Arial"/>
              <a:cs typeface="Arial"/>
            </a:rPr>
            <a:t>Method 2</a:t>
          </a:r>
        </a:p>
      </dsp:txBody>
      <dsp:txXfrm>
        <a:off x="0" y="-35639"/>
        <a:ext cx="5159828" cy="1486988"/>
      </dsp:txXfrm>
    </dsp:sp>
    <dsp:sp modelId="{270FD6BA-12B8-4F55-A146-F33BF70BFB31}">
      <dsp:nvSpPr>
        <dsp:cNvPr id="0" name=""/>
        <dsp:cNvSpPr/>
      </dsp:nvSpPr>
      <dsp:spPr>
        <a:xfrm>
          <a:off x="2519" y="1356359"/>
          <a:ext cx="1718263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Drill hole in each fin and insert a smaller shaft inside</a:t>
          </a:r>
        </a:p>
      </dsp:txBody>
      <dsp:txXfrm>
        <a:off x="2519" y="1356359"/>
        <a:ext cx="1718263" cy="2756915"/>
      </dsp:txXfrm>
    </dsp:sp>
    <dsp:sp modelId="{0C447125-2584-4A33-A896-AFED4C8CB05D}">
      <dsp:nvSpPr>
        <dsp:cNvPr id="0" name=""/>
        <dsp:cNvSpPr/>
      </dsp:nvSpPr>
      <dsp:spPr>
        <a:xfrm>
          <a:off x="1720782" y="1356359"/>
          <a:ext cx="1718263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Might be weaker and compromise the fin</a:t>
          </a:r>
        </a:p>
      </dsp:txBody>
      <dsp:txXfrm>
        <a:off x="1720782" y="1356359"/>
        <a:ext cx="1718263" cy="2756915"/>
      </dsp:txXfrm>
    </dsp:sp>
    <dsp:sp modelId="{A44B712E-A431-4110-A288-CFA5D0FDE5EF}">
      <dsp:nvSpPr>
        <dsp:cNvPr id="0" name=""/>
        <dsp:cNvSpPr/>
      </dsp:nvSpPr>
      <dsp:spPr>
        <a:xfrm>
          <a:off x="3439045" y="1356359"/>
          <a:ext cx="1718263" cy="2756915"/>
        </a:xfrm>
        <a:prstGeom prst="rect">
          <a:avLst/>
        </a:prstGeom>
        <a:solidFill>
          <a:srgbClr val="BFBFB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/>
              <a:cs typeface="Arial"/>
            </a:rPr>
            <a:t>Shaft would fail from bending</a:t>
          </a:r>
        </a:p>
      </dsp:txBody>
      <dsp:txXfrm>
        <a:off x="3439045" y="1356359"/>
        <a:ext cx="1718263" cy="2756915"/>
      </dsp:txXfrm>
    </dsp:sp>
    <dsp:sp modelId="{6E580F40-C181-4AA9-8F4B-D1EEDD883C59}">
      <dsp:nvSpPr>
        <dsp:cNvPr id="0" name=""/>
        <dsp:cNvSpPr/>
      </dsp:nvSpPr>
      <dsp:spPr>
        <a:xfrm>
          <a:off x="0" y="4113275"/>
          <a:ext cx="5159828" cy="306323"/>
        </a:xfrm>
        <a:prstGeom prst="rect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EFDE5-AE1E-4954-8124-6AD7E3C40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3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0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0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504101C-439A-4B4A-8615-B63CB065D83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6815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  <p:sldLayoutId id="2147483682" r:id="rId21"/>
    <p:sldLayoutId id="21474836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BFAA0C-F085-91D2-A773-8E0FAD591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6494" b="8132"/>
          <a:stretch/>
        </p:blipFill>
        <p:spPr>
          <a:xfrm>
            <a:off x="0" y="0"/>
            <a:ext cx="12192000" cy="5928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6" y="4954"/>
            <a:ext cx="7481835" cy="1613597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"/>
                <a:cs typeface="Arial"/>
              </a:rPr>
              <a:t>Smart Projectile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537" y="1629437"/>
            <a:ext cx="6224955" cy="7779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Jack Corbin |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Prosley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Dorcely | Emily Groth </a:t>
            </a:r>
            <a:endParaRPr lang="en-US"/>
          </a:p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Deepkumar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 Patel |  Aaron Weingarten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3056-1F6D-A1DE-0C4A-B8113001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-4276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Back Body Constraints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1D575-C7FD-6F82-6DD8-19DBB950B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1728AB-1E68-4674-7C45-E03EEE88062F}"/>
              </a:ext>
            </a:extLst>
          </p:cNvPr>
          <p:cNvGrpSpPr/>
          <p:nvPr/>
        </p:nvGrpSpPr>
        <p:grpSpPr>
          <a:xfrm>
            <a:off x="6315642" y="1155704"/>
            <a:ext cx="4215381" cy="4008262"/>
            <a:chOff x="7306924" y="1690688"/>
            <a:chExt cx="3657600" cy="3657600"/>
          </a:xfrm>
        </p:grpSpPr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646C0376-40D4-A854-12B5-BB60250FCB4F}"/>
                </a:ext>
              </a:extLst>
            </p:cNvPr>
            <p:cNvSpPr/>
            <p:nvPr/>
          </p:nvSpPr>
          <p:spPr>
            <a:xfrm>
              <a:off x="7306924" y="1690688"/>
              <a:ext cx="3657600" cy="3657600"/>
            </a:xfrm>
            <a:prstGeom prst="donut">
              <a:avLst>
                <a:gd name="adj" fmla="val 6885"/>
              </a:avLst>
            </a:prstGeom>
            <a:solidFill>
              <a:srgbClr val="404040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AFF5FA7E-4D5E-FBA8-DB9C-90F624CCA99D}"/>
                </a:ext>
              </a:extLst>
            </p:cNvPr>
            <p:cNvSpPr/>
            <p:nvPr/>
          </p:nvSpPr>
          <p:spPr>
            <a:xfrm>
              <a:off x="8678524" y="3060582"/>
              <a:ext cx="914400" cy="917812"/>
            </a:xfrm>
            <a:prstGeom prst="flowChartConnector">
              <a:avLst/>
            </a:prstGeom>
            <a:solidFill>
              <a:srgbClr val="404040"/>
            </a:solid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67A25A-A32C-5BE2-3E97-334CA535EAE2}"/>
                </a:ext>
              </a:extLst>
            </p:cNvPr>
            <p:cNvSpPr/>
            <p:nvPr/>
          </p:nvSpPr>
          <p:spPr>
            <a:xfrm rot="5400000">
              <a:off x="8735948" y="1970410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6CDF8C-70EC-1C9A-5FCF-60FD25BF2549}"/>
                </a:ext>
              </a:extLst>
            </p:cNvPr>
            <p:cNvSpPr/>
            <p:nvPr/>
          </p:nvSpPr>
          <p:spPr>
            <a:xfrm rot="10800000">
              <a:off x="7717809" y="2979672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FF54C2-B66A-13CC-E222-CAF8F9107D13}"/>
                </a:ext>
              </a:extLst>
            </p:cNvPr>
            <p:cNvSpPr/>
            <p:nvPr/>
          </p:nvSpPr>
          <p:spPr>
            <a:xfrm rot="5400000">
              <a:off x="8735948" y="3988934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975530-C143-3B58-43B5-3E0A9188B40C}"/>
                </a:ext>
              </a:extLst>
            </p:cNvPr>
            <p:cNvSpPr/>
            <p:nvPr/>
          </p:nvSpPr>
          <p:spPr>
            <a:xfrm rot="10800000">
              <a:off x="9764435" y="2985543"/>
              <a:ext cx="789204" cy="10796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D162768-1365-2D52-6FED-E267EBC066F5}"/>
              </a:ext>
            </a:extLst>
          </p:cNvPr>
          <p:cNvSpPr/>
          <p:nvPr/>
        </p:nvSpPr>
        <p:spPr>
          <a:xfrm>
            <a:off x="798887" y="1621379"/>
            <a:ext cx="2901178" cy="2891996"/>
          </a:xfrm>
          <a:prstGeom prst="flowChartAlternateProcess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5 grams or 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Under 0.65 in Diameter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519C82-CA58-E7A2-9F60-F7F24099A79C}"/>
              </a:ext>
            </a:extLst>
          </p:cNvPr>
          <p:cNvSpPr/>
          <p:nvPr/>
        </p:nvSpPr>
        <p:spPr>
          <a:xfrm>
            <a:off x="4512128" y="4444780"/>
            <a:ext cx="2229259" cy="1257516"/>
          </a:xfrm>
          <a:prstGeom prst="roundRect">
            <a:avLst/>
          </a:prstGeom>
          <a:solidFill>
            <a:srgbClr val="EE273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support shaft is 0.5 inches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D9A446-8D0F-B943-81D1-AAA4B4355FD7}"/>
              </a:ext>
            </a:extLst>
          </p:cNvPr>
          <p:cNvSpPr/>
          <p:nvPr/>
        </p:nvSpPr>
        <p:spPr>
          <a:xfrm>
            <a:off x="9591472" y="287827"/>
            <a:ext cx="2317499" cy="1257516"/>
          </a:xfrm>
          <a:prstGeom prst="roundRect">
            <a:avLst/>
          </a:prstGeom>
          <a:solidFill>
            <a:srgbClr val="EE273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of outer body is 1.8 inches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427A03-76F0-5E6B-229E-9B908EE8FEEE}"/>
              </a:ext>
            </a:extLst>
          </p:cNvPr>
          <p:cNvCxnSpPr>
            <a:cxnSpLocks/>
          </p:cNvCxnSpPr>
          <p:nvPr/>
        </p:nvCxnSpPr>
        <p:spPr>
          <a:xfrm flipV="1">
            <a:off x="5622587" y="3341914"/>
            <a:ext cx="2273823" cy="1223601"/>
          </a:xfrm>
          <a:prstGeom prst="straightConnector1">
            <a:avLst/>
          </a:prstGeom>
          <a:ln w="76200">
            <a:solidFill>
              <a:srgbClr val="EE2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11CE7F-D32B-25C0-E08F-A4043A33C4F3}"/>
              </a:ext>
            </a:extLst>
          </p:cNvPr>
          <p:cNvCxnSpPr>
            <a:cxnSpLocks/>
          </p:cNvCxnSpPr>
          <p:nvPr/>
        </p:nvCxnSpPr>
        <p:spPr>
          <a:xfrm flipH="1">
            <a:off x="9851570" y="1472119"/>
            <a:ext cx="816430" cy="764797"/>
          </a:xfrm>
          <a:prstGeom prst="straightConnector1">
            <a:avLst/>
          </a:prstGeom>
          <a:ln w="76200">
            <a:solidFill>
              <a:srgbClr val="EE2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EB2B5486-7584-B35F-8AF9-B7CF85209BC7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Jack Corbin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4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03591-55B2-4EA7-6A20-6A2CDBCD6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A66F77-F2E0-1488-4890-5FFD2924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Motor Selection</a:t>
            </a: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5497B6-E19D-7FB8-0F96-6052EB603D7E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24A4B5-D415-0F5B-03B9-FE588204C2CE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23619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/>
              <a:endParaRPr lang="en-US" sz="1600" b="1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 defTabSz="1200150"/>
              <a:r>
                <a:rPr lang="en-US">
                  <a:solidFill>
                    <a:schemeClr val="bg1"/>
                  </a:solidFill>
                  <a:latin typeface="Arial"/>
                  <a:cs typeface="Arial"/>
                </a:rPr>
                <a:t>FEETECH Sub-Micro Servo FS0403-FB</a:t>
              </a:r>
              <a:endParaRPr lang="en-US" sz="2000">
                <a:solidFill>
                  <a:schemeClr val="bg1"/>
                </a:solidFill>
                <a:ea typeface="+mn-lt"/>
                <a:cs typeface="+mn-lt"/>
              </a:endParaRPr>
            </a:p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>
                <a:latin typeface="Calibri Light"/>
                <a:cs typeface="Calibri Ligh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03C633-7163-FB14-D821-6810CF4BB113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2F2808-0BC0-AEA3-3847-4903A6A921E7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>
                  <a:latin typeface="Arial"/>
                  <a:cs typeface="Arial"/>
                </a:rPr>
                <a:t>Plastic Miter Gears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5568D4F-85D9-EC44-E12F-0F53C0221267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CFAC4D-1C4A-C59F-3F44-2EDCFBAD7880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>
                  <a:latin typeface="Arial"/>
                  <a:cs typeface="Arial"/>
                </a:rPr>
                <a:t>Steel Shaft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529D369-FCB0-412F-D793-839E13375280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23619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latin typeface="Arial"/>
                <a:ea typeface="+mn-lt"/>
                <a:cs typeface="+mn-lt"/>
              </a:rPr>
              <a:t>Specially modified to provide access to the feedback potentiometer to directly measure output position</a:t>
            </a:r>
            <a:endParaRPr lang="en-US">
              <a:latin typeface="Arial"/>
              <a:cs typeface="Calibri"/>
            </a:endParaRPr>
          </a:p>
          <a:p>
            <a:r>
              <a:rPr lang="en-US" u="sng">
                <a:latin typeface="Arial"/>
                <a:ea typeface="+mn-lt"/>
                <a:cs typeface="+mn-lt"/>
              </a:rPr>
              <a:t>Specs:</a:t>
            </a:r>
          </a:p>
          <a:p>
            <a:r>
              <a:rPr lang="en-US">
                <a:latin typeface="Arial"/>
                <a:ea typeface="+mn-lt"/>
                <a:cs typeface="+mn-lt"/>
              </a:rPr>
              <a:t>1.5</a:t>
            </a:r>
            <a:r>
              <a:rPr lang="en-US">
                <a:latin typeface="Arial"/>
                <a:cs typeface="Calibri"/>
              </a:rPr>
              <a:t> grams</a:t>
            </a:r>
          </a:p>
          <a:p>
            <a:r>
              <a:rPr lang="en-US">
                <a:latin typeface="Arial"/>
                <a:cs typeface="Calibri"/>
              </a:rPr>
              <a:t>0.79 x 0.76 x 0.33 in </a:t>
            </a:r>
          </a:p>
          <a:p>
            <a:pPr marL="285750" indent="-285750" algn="ctr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endParaRPr lang="en-US">
              <a:cs typeface="Calibri"/>
            </a:endParaRPr>
          </a:p>
        </p:txBody>
      </p:sp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3A570AAE-7E2C-9FDB-2961-81A684E95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47" y="1052612"/>
            <a:ext cx="4846399" cy="4228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8141F8-5785-B374-0904-7B8B0A2F1659}"/>
              </a:ext>
            </a:extLst>
          </p:cNvPr>
          <p:cNvSpPr txBox="1"/>
          <p:nvPr/>
        </p:nvSpPr>
        <p:spPr>
          <a:xfrm>
            <a:off x="5195047" y="620357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</a:rPr>
              <a:t>Jack Corbin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0792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F3C6B-6F61-AFF5-C01B-6348CCE35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7EB07C-531A-EF86-460D-C94A6E92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Gear Selection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7A8B6-48A9-2A2C-F837-EE4E28F597F7}"/>
              </a:ext>
            </a:extLst>
          </p:cNvPr>
          <p:cNvSpPr/>
          <p:nvPr/>
        </p:nvSpPr>
        <p:spPr>
          <a:xfrm>
            <a:off x="3169229" y="1894562"/>
            <a:ext cx="2348629" cy="3068876"/>
          </a:xfrm>
          <a:prstGeom prst="rect">
            <a:avLst/>
          </a:prstGeom>
          <a:solidFill>
            <a:srgbClr val="A4D2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u="sng">
                <a:latin typeface="Arial"/>
                <a:ea typeface="+mn-lt"/>
                <a:cs typeface="Arial"/>
              </a:rPr>
              <a:t>Specs: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>
                <a:latin typeface="Arial"/>
                <a:ea typeface="+mn-lt"/>
                <a:cs typeface="Arial"/>
              </a:rPr>
              <a:t>18 teeth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>
                <a:latin typeface="Arial"/>
                <a:ea typeface="+mn-lt"/>
                <a:cs typeface="Arial"/>
              </a:rPr>
              <a:t>Nylon plastic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>
                <a:latin typeface="Arial"/>
                <a:ea typeface="+mn-lt"/>
                <a:cs typeface="Arial"/>
              </a:rPr>
              <a:t>Gear pitch: 48</a:t>
            </a:r>
            <a:endParaRPr lang="en-US"/>
          </a:p>
        </p:txBody>
      </p:sp>
      <p:pic>
        <p:nvPicPr>
          <p:cNvPr id="21" name="Picture 7" descr="A picture containing gear, metalware&#10;&#10;Description automatically generated">
            <a:extLst>
              <a:ext uri="{FF2B5EF4-FFF2-40B4-BE49-F238E27FC236}">
                <a16:creationId xmlns:a16="http://schemas.microsoft.com/office/drawing/2014/main" id="{DC8A7F7D-F71B-BDC8-DE29-AB443ED0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445" y="1253721"/>
            <a:ext cx="4189282" cy="4069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42814F8-7480-9347-EC31-F277DE8ACA29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087503C-7803-745C-2E6D-A784939A5B59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/>
              <a:endParaRPr lang="en-US" sz="1600" b="1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 defTabSz="1200150"/>
              <a:r>
                <a:rPr lang="en-US">
                  <a:solidFill>
                    <a:schemeClr val="bg1"/>
                  </a:solidFill>
                  <a:latin typeface="Arial"/>
                  <a:cs typeface="Arial"/>
                </a:rPr>
                <a:t>FEETECH Sub-Micro Servo FS0403-FB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>
                <a:latin typeface="Calibri Light"/>
                <a:cs typeface="Calibri Ligh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85236A-87AA-07AC-E500-FBB0F9A02F93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7F091B2-0A3D-3202-F128-D1466E6FE069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>
                  <a:latin typeface="Arial"/>
                  <a:cs typeface="Arial"/>
                </a:rPr>
                <a:t>Plastic Miter Gears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D3D95F5-0E82-B1EB-4364-427E619511B1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52B0084-B797-00F4-519E-BEC569A7133C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>
                  <a:latin typeface="Arial"/>
                  <a:cs typeface="Arial"/>
                </a:rPr>
                <a:t>Steel Shaft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7FE86E-A695-5ACC-24D2-111E7120F81E}"/>
              </a:ext>
            </a:extLst>
          </p:cNvPr>
          <p:cNvSpPr txBox="1"/>
          <p:nvPr/>
        </p:nvSpPr>
        <p:spPr>
          <a:xfrm>
            <a:off x="5239871" y="619237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</a:rPr>
              <a:t>Jack Corbin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5765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ADAB4-543D-FFEC-DF3D-7294698D5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5" descr="A picture containing saw, knife&#10;&#10;Description automatically generated">
            <a:extLst>
              <a:ext uri="{FF2B5EF4-FFF2-40B4-BE49-F238E27FC236}">
                <a16:creationId xmlns:a16="http://schemas.microsoft.com/office/drawing/2014/main" id="{57F3FFA7-0CD9-CD11-AFA0-CB44924CF08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598135" y="2086251"/>
            <a:ext cx="4460744" cy="2406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760824-76BA-96E9-E9D1-439E6B882381}"/>
              </a:ext>
            </a:extLst>
          </p:cNvPr>
          <p:cNvSpPr txBox="1"/>
          <p:nvPr/>
        </p:nvSpPr>
        <p:spPr>
          <a:xfrm>
            <a:off x="1681892" y="2359796"/>
            <a:ext cx="2685878" cy="7551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17FD08-5645-90B5-7EBA-554690344EC5}"/>
              </a:ext>
            </a:extLst>
          </p:cNvPr>
          <p:cNvSpPr txBox="1">
            <a:spLocks/>
          </p:cNvSpPr>
          <p:nvPr/>
        </p:nvSpPr>
        <p:spPr>
          <a:xfrm>
            <a:off x="34598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Shaft Selection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D733E-74F8-FDE7-D0DB-C91B8A2E5C48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EE273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u="sng">
                <a:latin typeface="Arial"/>
                <a:cs typeface="Calibri"/>
              </a:rPr>
              <a:t>Specs:  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Calibri"/>
              </a:rPr>
              <a:t>Multipurpose 304 Stainless Steel Rod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cs typeface="Calibri"/>
              </a:rPr>
              <a:t>0.125" Diameter</a:t>
            </a:r>
            <a:endParaRPr lang="en-US">
              <a:latin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280216-C5A7-9427-83CA-82068AB74A2D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8800B-A8FB-14BC-1188-F91B93DA2868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/>
              <a:endParaRPr lang="en-US" sz="1600" b="1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 defTabSz="1200150"/>
              <a:r>
                <a:rPr lang="en-US" dirty="0">
                  <a:solidFill>
                    <a:schemeClr val="bg1"/>
                  </a:solidFill>
                  <a:latin typeface="Arial"/>
                  <a:cs typeface="Arial"/>
                </a:rPr>
                <a:t>FEETECH Sub-Micro Servo FS0403-FB</a:t>
              </a:r>
              <a:endParaRPr lang="en-US" sz="1600" dirty="0">
                <a:solidFill>
                  <a:schemeClr val="bg1"/>
                </a:solidFill>
                <a:ea typeface="+mn-lt"/>
                <a:cs typeface="+mn-lt"/>
              </a:endParaRPr>
            </a:p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700" dirty="0">
                <a:latin typeface="Calibri Light"/>
                <a:cs typeface="Calibri Light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6334F35-43E2-DCE6-A5BF-376496CCEB91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42A7184-B66D-4623-E991-AA555FA7FE45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Arial"/>
                  <a:cs typeface="Arial"/>
                </a:rPr>
                <a:t>Plastic Miter Gears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D8F64B-6F98-F78E-EBA9-50EE90462B8D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B54CD3-72CB-71E4-35FF-776E1744CF08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EE273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>
                  <a:latin typeface="Arial"/>
                  <a:cs typeface="Arial"/>
                </a:rPr>
                <a:t>Steel Shaft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ADE641-1FD3-9693-8EDE-2CD7F05F7474}"/>
              </a:ext>
            </a:extLst>
          </p:cNvPr>
          <p:cNvSpPr txBox="1"/>
          <p:nvPr/>
        </p:nvSpPr>
        <p:spPr>
          <a:xfrm>
            <a:off x="10689431" y="54268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D7DD4-576E-788B-08B3-A6FBEBD1D9D0}"/>
              </a:ext>
            </a:extLst>
          </p:cNvPr>
          <p:cNvSpPr txBox="1"/>
          <p:nvPr/>
        </p:nvSpPr>
        <p:spPr>
          <a:xfrm>
            <a:off x="5195047" y="620357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</a:rPr>
              <a:t>Jack Corbin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9362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FD81-54B3-0EBD-B11B-98FDFA4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Fin Attachment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C290-B82F-75E0-8BE2-452F3510E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D4EED1-6031-EE96-0EE7-524C939B962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Jack Corbin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11455D-7575-68A3-F1B5-7C61F11E67BD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8BF9692-D818-D690-96EE-E9F7AEA1AE85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23619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Fins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0731878-8AE5-6367-659B-6C950B5774DA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4C0A8D-9EFC-1F1E-9548-5866C66116FC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Attachment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79C944-71F0-F088-A747-296DA04FFC08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3E0AA-4085-8E8D-9DAB-21FF85833FF8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Back Body</a:t>
              </a:r>
            </a:p>
          </p:txBody>
        </p:sp>
      </p:grpSp>
      <p:pic>
        <p:nvPicPr>
          <p:cNvPr id="25" name="Picture 250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364E0EE4-A89E-437B-656C-63D54EDC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864" y="1617958"/>
            <a:ext cx="5812076" cy="3465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106DE15-74B0-828E-05F3-29E531BA8FEE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23619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/>
                <a:cs typeface="Calibri"/>
              </a:rPr>
              <a:t>Hole is drilled </a:t>
            </a:r>
            <a:endParaRPr lang="en-US">
              <a:latin typeface="Arial"/>
              <a:cs typeface="Arial"/>
            </a:endParaRPr>
          </a:p>
          <a:p>
            <a:pPr algn="ctr"/>
            <a:r>
              <a:rPr lang="en-US">
                <a:latin typeface="Arial"/>
                <a:cs typeface="Calibri"/>
              </a:rPr>
              <a:t> center of gravity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481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FD81-54B3-0EBD-B11B-98FDFA4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2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Gear Connections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C290-B82F-75E0-8BE2-452F3510E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D4EED1-6031-EE96-0EE7-524C939B962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Jack Corbin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948244-C96B-DEEE-F559-C45C988D9CC1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  <a:solidFill>
            <a:srgbClr val="A4D233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84A26D0-DAE0-775F-DB4E-027FFE84FD14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Fins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C898BE4-D6A5-A684-4898-CBA994178BDE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66E5A6-EB24-0651-B5B9-C7838F269895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Attachment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F94110-84B6-3A6E-4F0D-FD48EEF3F822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3197134-0AFD-F638-35C3-2336693367E3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Back Body</a:t>
              </a: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316884D-2414-2B3B-5584-68F36FA9EB8B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A4D23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/>
                <a:cs typeface="Calibri"/>
              </a:rPr>
              <a:t>Shaft connects gears to Servo motors</a:t>
            </a:r>
          </a:p>
        </p:txBody>
      </p:sp>
      <p:pic>
        <p:nvPicPr>
          <p:cNvPr id="3" name="Picture 11" descr="A picture containing text, table, vector graphics, worktable&#10;&#10;Description automatically generated">
            <a:extLst>
              <a:ext uri="{FF2B5EF4-FFF2-40B4-BE49-F238E27FC236}">
                <a16:creationId xmlns:a16="http://schemas.microsoft.com/office/drawing/2014/main" id="{B3E5D3F5-0CF2-F71B-33C5-2F6D881EB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000" y="1368784"/>
            <a:ext cx="5242464" cy="3789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13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FD81-54B3-0EBD-B11B-98FDFA42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02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Assembly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C290-B82F-75E0-8BE2-452F3510E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FD4EED1-6031-EE96-0EE7-524C939B962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Jack Corbin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6A68CF-CBF6-7655-AAEC-5E0760CA8E2F}"/>
              </a:ext>
            </a:extLst>
          </p:cNvPr>
          <p:cNvGrpSpPr/>
          <p:nvPr/>
        </p:nvGrpSpPr>
        <p:grpSpPr>
          <a:xfrm>
            <a:off x="789766" y="1255734"/>
            <a:ext cx="1927755" cy="4283900"/>
            <a:chOff x="789766" y="1255734"/>
            <a:chExt cx="1927755" cy="42839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ADA4EE6-23F4-C6E7-0AF4-4FC8932A418D}"/>
                </a:ext>
              </a:extLst>
            </p:cNvPr>
            <p:cNvSpPr/>
            <p:nvPr/>
          </p:nvSpPr>
          <p:spPr>
            <a:xfrm>
              <a:off x="789766" y="1255734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Fins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541C97C-3060-3C8B-5B47-4305AE8EF8D2}"/>
                </a:ext>
              </a:extLst>
            </p:cNvPr>
            <p:cNvSpPr/>
            <p:nvPr/>
          </p:nvSpPr>
          <p:spPr>
            <a:xfrm>
              <a:off x="1512674" y="2393644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B98282-2B43-64C2-CF10-D58BBD281575}"/>
                </a:ext>
              </a:extLst>
            </p:cNvPr>
            <p:cNvSpPr/>
            <p:nvPr/>
          </p:nvSpPr>
          <p:spPr>
            <a:xfrm>
              <a:off x="789766" y="2862196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Attachment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95F36DB-6836-426C-F25D-EB3DC68F5EC0}"/>
                </a:ext>
              </a:extLst>
            </p:cNvPr>
            <p:cNvSpPr/>
            <p:nvPr/>
          </p:nvSpPr>
          <p:spPr>
            <a:xfrm>
              <a:off x="1512674" y="4000107"/>
              <a:ext cx="481939" cy="401616"/>
            </a:xfrm>
            <a:custGeom>
              <a:avLst/>
              <a:gdLst>
                <a:gd name="connsiteX0" fmla="*/ 0 w 401615"/>
                <a:gd name="connsiteY0" fmla="*/ 96388 h 481938"/>
                <a:gd name="connsiteX1" fmla="*/ 200808 w 401615"/>
                <a:gd name="connsiteY1" fmla="*/ 96388 h 481938"/>
                <a:gd name="connsiteX2" fmla="*/ 200808 w 401615"/>
                <a:gd name="connsiteY2" fmla="*/ 0 h 481938"/>
                <a:gd name="connsiteX3" fmla="*/ 401615 w 401615"/>
                <a:gd name="connsiteY3" fmla="*/ 240969 h 481938"/>
                <a:gd name="connsiteX4" fmla="*/ 200808 w 401615"/>
                <a:gd name="connsiteY4" fmla="*/ 481938 h 481938"/>
                <a:gd name="connsiteX5" fmla="*/ 200808 w 401615"/>
                <a:gd name="connsiteY5" fmla="*/ 385550 h 481938"/>
                <a:gd name="connsiteX6" fmla="*/ 0 w 401615"/>
                <a:gd name="connsiteY6" fmla="*/ 385550 h 481938"/>
                <a:gd name="connsiteX7" fmla="*/ 0 w 401615"/>
                <a:gd name="connsiteY7" fmla="*/ 96388 h 4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1615" h="481938">
                  <a:moveTo>
                    <a:pt x="321291" y="1"/>
                  </a:moveTo>
                  <a:lnTo>
                    <a:pt x="321291" y="240970"/>
                  </a:lnTo>
                  <a:lnTo>
                    <a:pt x="401615" y="240970"/>
                  </a:lnTo>
                  <a:lnTo>
                    <a:pt x="200808" y="481937"/>
                  </a:lnTo>
                  <a:lnTo>
                    <a:pt x="0" y="240970"/>
                  </a:lnTo>
                  <a:lnTo>
                    <a:pt x="80324" y="240970"/>
                  </a:lnTo>
                  <a:lnTo>
                    <a:pt x="80324" y="1"/>
                  </a:lnTo>
                  <a:lnTo>
                    <a:pt x="321291" y="1"/>
                  </a:ln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389" tIns="0" rIns="96388" bIns="12048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47C8BF-C7F3-2B00-0393-3A0D5E354F23}"/>
                </a:ext>
              </a:extLst>
            </p:cNvPr>
            <p:cNvSpPr/>
            <p:nvPr/>
          </p:nvSpPr>
          <p:spPr>
            <a:xfrm>
              <a:off x="789766" y="4468659"/>
              <a:ext cx="1927755" cy="1070975"/>
            </a:xfrm>
            <a:custGeom>
              <a:avLst/>
              <a:gdLst>
                <a:gd name="connsiteX0" fmla="*/ 0 w 1927755"/>
                <a:gd name="connsiteY0" fmla="*/ 107098 h 1070975"/>
                <a:gd name="connsiteX1" fmla="*/ 107098 w 1927755"/>
                <a:gd name="connsiteY1" fmla="*/ 0 h 1070975"/>
                <a:gd name="connsiteX2" fmla="*/ 1820658 w 1927755"/>
                <a:gd name="connsiteY2" fmla="*/ 0 h 1070975"/>
                <a:gd name="connsiteX3" fmla="*/ 1927756 w 1927755"/>
                <a:gd name="connsiteY3" fmla="*/ 107098 h 1070975"/>
                <a:gd name="connsiteX4" fmla="*/ 1927755 w 1927755"/>
                <a:gd name="connsiteY4" fmla="*/ 963878 h 1070975"/>
                <a:gd name="connsiteX5" fmla="*/ 1820657 w 1927755"/>
                <a:gd name="connsiteY5" fmla="*/ 1070976 h 1070975"/>
                <a:gd name="connsiteX6" fmla="*/ 107098 w 1927755"/>
                <a:gd name="connsiteY6" fmla="*/ 1070975 h 1070975"/>
                <a:gd name="connsiteX7" fmla="*/ 0 w 1927755"/>
                <a:gd name="connsiteY7" fmla="*/ 963877 h 1070975"/>
                <a:gd name="connsiteX8" fmla="*/ 0 w 1927755"/>
                <a:gd name="connsiteY8" fmla="*/ 107098 h 107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755" h="1070975">
                  <a:moveTo>
                    <a:pt x="0" y="107098"/>
                  </a:moveTo>
                  <a:cubicBezTo>
                    <a:pt x="0" y="47949"/>
                    <a:pt x="47949" y="0"/>
                    <a:pt x="107098" y="0"/>
                  </a:cubicBezTo>
                  <a:lnTo>
                    <a:pt x="1820658" y="0"/>
                  </a:lnTo>
                  <a:cubicBezTo>
                    <a:pt x="1879807" y="0"/>
                    <a:pt x="1927756" y="47949"/>
                    <a:pt x="1927756" y="107098"/>
                  </a:cubicBezTo>
                  <a:cubicBezTo>
                    <a:pt x="1927756" y="392691"/>
                    <a:pt x="1927755" y="678285"/>
                    <a:pt x="1927755" y="963878"/>
                  </a:cubicBezTo>
                  <a:cubicBezTo>
                    <a:pt x="1927755" y="1023027"/>
                    <a:pt x="1879806" y="1070976"/>
                    <a:pt x="1820657" y="1070976"/>
                  </a:cubicBezTo>
                  <a:lnTo>
                    <a:pt x="107098" y="1070975"/>
                  </a:lnTo>
                  <a:cubicBezTo>
                    <a:pt x="47949" y="1070975"/>
                    <a:pt x="0" y="1023026"/>
                    <a:pt x="0" y="963877"/>
                  </a:cubicBezTo>
                  <a:lnTo>
                    <a:pt x="0" y="107098"/>
                  </a:lnTo>
                  <a:close/>
                </a:path>
              </a:pathLst>
            </a:custGeom>
            <a:solidFill>
              <a:srgbClr val="00BBD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238" tIns="134238" rIns="134238" bIns="134238" numCol="1" spcCol="1270" anchor="ctr" anchorCtr="0">
              <a:noAutofit/>
            </a:bodyPr>
            <a:lstStyle/>
            <a:p>
              <a:pPr marL="0" lvl="0" indent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latin typeface="Arial"/>
                  <a:cs typeface="Arial"/>
                </a:rPr>
                <a:t>Back Body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0017B496-A0F0-FB74-A639-7BC344F93D11}"/>
              </a:ext>
            </a:extLst>
          </p:cNvPr>
          <p:cNvSpPr/>
          <p:nvPr/>
        </p:nvSpPr>
        <p:spPr>
          <a:xfrm>
            <a:off x="3149774" y="1863246"/>
            <a:ext cx="2348629" cy="3068876"/>
          </a:xfrm>
          <a:prstGeom prst="rect">
            <a:avLst/>
          </a:prstGeom>
          <a:solidFill>
            <a:srgbClr val="00BBD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/>
                <a:cs typeface="Calibri"/>
              </a:rPr>
              <a:t>Cross section of top and bottom fin connection between the gears, shafts, and motors</a:t>
            </a:r>
          </a:p>
        </p:txBody>
      </p:sp>
      <p:pic>
        <p:nvPicPr>
          <p:cNvPr id="3" name="Picture 11" descr="A picture containing toy, table, screenshot&#10;&#10;Description automatically generated">
            <a:extLst>
              <a:ext uri="{FF2B5EF4-FFF2-40B4-BE49-F238E27FC236}">
                <a16:creationId xmlns:a16="http://schemas.microsoft.com/office/drawing/2014/main" id="{33C466ED-46A2-6E89-C418-ABBD3E4A5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08" y="828387"/>
            <a:ext cx="5093897" cy="4705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97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Icon&#10;&#10;Description automatically generated">
            <a:extLst>
              <a:ext uri="{FF2B5EF4-FFF2-40B4-BE49-F238E27FC236}">
                <a16:creationId xmlns:a16="http://schemas.microsoft.com/office/drawing/2014/main" id="{F58A8E5B-095C-B4D1-2221-EE47314041E5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87185" y="1375830"/>
            <a:ext cx="4994132" cy="3715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001B5B-1D4E-0E74-DECB-1B00BDE9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1828B28-B5A7-88AF-0241-D469A9A5CD09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latin typeface="Arial"/>
                <a:cs typeface="Arial"/>
              </a:rPr>
              <a:t>Prosley</a:t>
            </a:r>
            <a:r>
              <a:rPr lang="en-US">
                <a:latin typeface="Arial"/>
                <a:cs typeface="Arial"/>
              </a:rPr>
              <a:t> Dorcely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71619E-466C-6723-40A4-BFE849B34A24}"/>
              </a:ext>
            </a:extLst>
          </p:cNvPr>
          <p:cNvSpPr txBox="1">
            <a:spLocks/>
          </p:cNvSpPr>
          <p:nvPr/>
        </p:nvSpPr>
        <p:spPr>
          <a:xfrm>
            <a:off x="283029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Housing Insert and Gear Support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FD76C8BB-5228-BC55-A184-751D71CAD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39" y="1375830"/>
            <a:ext cx="5221549" cy="3715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376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803C-281A-9BFA-24DA-29068628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8" y="-149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Arial"/>
                <a:cs typeface="Arial"/>
              </a:rPr>
              <a:t>Back Body Design</a:t>
            </a:r>
          </a:p>
        </p:txBody>
      </p:sp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EE4F62E5-6140-D78D-2D76-CC5B0FF01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761" y="927877"/>
            <a:ext cx="4969965" cy="4520654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B874F-539C-FA09-EFD3-6918F0236A16}"/>
              </a:ext>
            </a:extLst>
          </p:cNvPr>
          <p:cNvSpPr txBox="1"/>
          <p:nvPr/>
        </p:nvSpPr>
        <p:spPr>
          <a:xfrm>
            <a:off x="536274" y="1138687"/>
            <a:ext cx="5482950" cy="4099034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rial"/>
                <a:cs typeface="Arial"/>
              </a:rPr>
              <a:t>Issues with the model: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rial"/>
                <a:cs typeface="Arial"/>
              </a:rPr>
              <a:t>1.Securing housing within body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latin typeface="Arial"/>
                <a:cs typeface="Arial"/>
              </a:rPr>
              <a:t>2. Bearings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 b="1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800" b="1">
              <a:latin typeface="Arial"/>
              <a:cs typeface="Arial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5E633-933C-ABA5-87B4-B3C14ADB7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D5AFE58-09FE-8C20-2DB1-5F57AA3E97F9}"/>
              </a:ext>
            </a:extLst>
          </p:cNvPr>
          <p:cNvSpPr txBox="1">
            <a:spLocks/>
          </p:cNvSpPr>
          <p:nvPr/>
        </p:nvSpPr>
        <p:spPr>
          <a:xfrm>
            <a:off x="5072332" y="628713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Prosley Dorcely</a:t>
            </a:r>
          </a:p>
        </p:txBody>
      </p:sp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5872BBFC-0136-5461-1C92-80725A82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05" y="2570166"/>
            <a:ext cx="3098104" cy="2475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44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95E1-6610-26E5-30B2-9319C3B2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77" y="-149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>
                <a:solidFill>
                  <a:schemeClr val="tx1"/>
                </a:solidFill>
                <a:latin typeface="Arial"/>
                <a:cs typeface="Arial"/>
              </a:rPr>
              <a:t>Final Design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812A3-9920-3CD3-94BA-D10DACED7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2" name="Picture 12" descr="A picture containing caliper, device&#10;&#10;Description automatically generated">
            <a:extLst>
              <a:ext uri="{FF2B5EF4-FFF2-40B4-BE49-F238E27FC236}">
                <a16:creationId xmlns:a16="http://schemas.microsoft.com/office/drawing/2014/main" id="{94387628-0AA6-0487-1A91-95C558A98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93" r="11923" b="16458"/>
          <a:stretch/>
        </p:blipFill>
        <p:spPr>
          <a:xfrm>
            <a:off x="996042" y="1101214"/>
            <a:ext cx="10199916" cy="4410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1D2198B-A2D5-306C-005B-9A757AC60971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latin typeface="Arial"/>
                <a:cs typeface="Arial"/>
              </a:rPr>
              <a:t>Prosley</a:t>
            </a:r>
            <a:r>
              <a:rPr lang="en-US">
                <a:latin typeface="Arial"/>
                <a:cs typeface="Arial"/>
              </a:rPr>
              <a:t> Dorcely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8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2553689" y="4695170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Prosley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Dorcely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AD7C9-7CF0-41B4-B795-E296F6E51EAC}"/>
              </a:ext>
            </a:extLst>
          </p:cNvPr>
          <p:cNvSpPr txBox="1"/>
          <p:nvPr/>
        </p:nvSpPr>
        <p:spPr>
          <a:xfrm>
            <a:off x="199685" y="4693004"/>
            <a:ext cx="232956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Jack Corbin</a:t>
            </a:r>
          </a:p>
          <a:p>
            <a:pPr algn="ctr"/>
            <a:endParaRPr lang="en-US" sz="1600">
              <a:ea typeface="Calibri"/>
              <a:cs typeface="Segoe U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4909099" y="4695169"/>
            <a:ext cx="236163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Emily Groth </a:t>
            </a:r>
          </a:p>
          <a:p>
            <a:pPr algn="ctr"/>
            <a:endParaRPr lang="en-US" sz="1600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7328162" y="4695169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Deepkumar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Patel</a:t>
            </a:r>
          </a:p>
          <a:p>
            <a:pPr algn="ctr"/>
            <a:endParaRPr lang="en-US" sz="16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CF62EB-F038-4859-8306-874F1F4E5D88}"/>
              </a:ext>
            </a:extLst>
          </p:cNvPr>
          <p:cNvSpPr txBox="1"/>
          <p:nvPr/>
        </p:nvSpPr>
        <p:spPr>
          <a:xfrm>
            <a:off x="9633208" y="4695169"/>
            <a:ext cx="232988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Aaron Weingarten</a:t>
            </a:r>
          </a:p>
          <a:p>
            <a:pPr algn="ctr"/>
            <a:endParaRPr lang="en-US" sz="1600">
              <a:ea typeface="Calibri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C6471F-25C8-4FA7-7E55-08DA39D3D905}"/>
              </a:ext>
            </a:extLst>
          </p:cNvPr>
          <p:cNvSpPr txBox="1">
            <a:spLocks/>
          </p:cNvSpPr>
          <p:nvPr/>
        </p:nvSpPr>
        <p:spPr>
          <a:xfrm>
            <a:off x="298537" y="2729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509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3DC9A-7CB9-0018-627C-C7E1FBD629BF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7D28F80-04FD-5C22-57B6-8156CC472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371" y="1549052"/>
            <a:ext cx="2127337" cy="306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CF43EC5-B1E7-1039-F46A-3CFEFE5A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43" y="1549053"/>
            <a:ext cx="2054267" cy="306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5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9FA075C0-E27C-B058-2E47-23886CD4F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552" y="1549053"/>
            <a:ext cx="2116898" cy="3050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1A66F9D4-9D6D-67CA-5C21-C8410BEEC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37" y="1559492"/>
            <a:ext cx="2148214" cy="3039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50C45344-0C06-67D5-708A-C37A035C4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235" y="1549052"/>
            <a:ext cx="2022954" cy="305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FB011FF-DEC6-9C68-6D65-57E735997965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7C41-16AF-2B97-E81D-1980124B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4" y="-1498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Future Testing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4C043-5458-C229-062E-5A8563F16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AD6A171-D73C-7BEE-7DC3-524CF5D287FF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20E7BB-60B8-4D19-2E31-12C6AE832BE3}"/>
              </a:ext>
            </a:extLst>
          </p:cNvPr>
          <p:cNvSpPr/>
          <p:nvPr/>
        </p:nvSpPr>
        <p:spPr>
          <a:xfrm>
            <a:off x="7557201" y="1088721"/>
            <a:ext cx="2849671" cy="4398722"/>
          </a:xfrm>
          <a:prstGeom prst="roundRect">
            <a:avLst/>
          </a:prstGeom>
          <a:solidFill>
            <a:srgbClr val="00CF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Time Testing 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0.5 second</a:t>
            </a:r>
            <a:endParaRPr lang="en-US" sz="2400">
              <a:solidFill>
                <a:schemeClr val="tx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Deflection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BEDC7D-CE26-704C-3F9B-CB3C494451D1}"/>
              </a:ext>
            </a:extLst>
          </p:cNvPr>
          <p:cNvSpPr/>
          <p:nvPr/>
        </p:nvSpPr>
        <p:spPr>
          <a:xfrm>
            <a:off x="4457946" y="1088721"/>
            <a:ext cx="2912301" cy="4398722"/>
          </a:xfrm>
          <a:prstGeom prst="roundRect">
            <a:avLst/>
          </a:prstGeom>
          <a:solidFill>
            <a:srgbClr val="00CF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Nose Testing 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 between 0 to 5 degrees with resolution ± 0.1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A4A9C0-F01F-AE04-964C-4ABF3A825A0D}"/>
              </a:ext>
            </a:extLst>
          </p:cNvPr>
          <p:cNvSpPr/>
          <p:nvPr/>
        </p:nvSpPr>
        <p:spPr>
          <a:xfrm>
            <a:off x="1365027" y="1088721"/>
            <a:ext cx="2912301" cy="4398722"/>
          </a:xfrm>
          <a:prstGeom prst="roundRect">
            <a:avLst/>
          </a:prstGeom>
          <a:solidFill>
            <a:srgbClr val="00CF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 sz="2000">
              <a:latin typeface="Arial"/>
              <a:cs typeface="Arial"/>
            </a:endParaRPr>
          </a:p>
          <a:p>
            <a:pPr algn="ctr"/>
            <a:endParaRPr lang="en-US" sz="2000">
              <a:latin typeface="Arial"/>
              <a:cs typeface="Arial"/>
            </a:endParaRPr>
          </a:p>
          <a:p>
            <a:pPr algn="ctr"/>
            <a:endParaRPr lang="en-US" sz="2400">
              <a:latin typeface="Arial"/>
              <a:cs typeface="Arial"/>
            </a:endParaRPr>
          </a:p>
          <a:p>
            <a:pPr algn="ctr"/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Fin Testing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between 0 to 30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degrees with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resolution ± 0.1</a:t>
            </a:r>
          </a:p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Stopwatch 75% with solid fill">
            <a:extLst>
              <a:ext uri="{FF2B5EF4-FFF2-40B4-BE49-F238E27FC236}">
                <a16:creationId xmlns:a16="http://schemas.microsoft.com/office/drawing/2014/main" id="{53BCC74F-30DA-C68A-6D41-CBDCB8154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1686" y="1671088"/>
            <a:ext cx="1540701" cy="15511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AFD5A8E-FAA8-2CFB-5EC9-63C142065A8D}"/>
              </a:ext>
            </a:extLst>
          </p:cNvPr>
          <p:cNvGrpSpPr/>
          <p:nvPr/>
        </p:nvGrpSpPr>
        <p:grpSpPr>
          <a:xfrm rot="1334583">
            <a:off x="1754123" y="2068166"/>
            <a:ext cx="2222489" cy="569962"/>
            <a:chOff x="2931426" y="1887476"/>
            <a:chExt cx="8485955" cy="2440557"/>
          </a:xfrm>
          <a:solidFill>
            <a:schemeClr val="bg2">
              <a:lumMod val="9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78E9206-E88F-6D45-E584-244CB9A1284C}"/>
                </a:ext>
              </a:extLst>
            </p:cNvPr>
            <p:cNvSpPr/>
            <p:nvPr/>
          </p:nvSpPr>
          <p:spPr>
            <a:xfrm>
              <a:off x="2931426" y="2173263"/>
              <a:ext cx="8207737" cy="1886763"/>
            </a:xfrm>
            <a:custGeom>
              <a:avLst/>
              <a:gdLst>
                <a:gd name="connsiteX0" fmla="*/ 7826558 w 8207737"/>
                <a:gd name="connsiteY0" fmla="*/ 0 h 1886764"/>
                <a:gd name="connsiteX1" fmla="*/ 8207737 w 8207737"/>
                <a:gd name="connsiteY1" fmla="*/ 943382 h 1886764"/>
                <a:gd name="connsiteX2" fmla="*/ 7826558 w 8207737"/>
                <a:gd name="connsiteY2" fmla="*/ 1886764 h 1886764"/>
                <a:gd name="connsiteX3" fmla="*/ 0 w 8207737"/>
                <a:gd name="connsiteY3" fmla="*/ 1886764 h 1886764"/>
                <a:gd name="connsiteX4" fmla="*/ 0 w 8207737"/>
                <a:gd name="connsiteY4" fmla="*/ 1 h 1886764"/>
                <a:gd name="connsiteX5" fmla="*/ 7826550 w 8207737"/>
                <a:gd name="connsiteY5" fmla="*/ 1 h 188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7737" h="1886764">
                  <a:moveTo>
                    <a:pt x="7826558" y="0"/>
                  </a:moveTo>
                  <a:cubicBezTo>
                    <a:pt x="8037077" y="0"/>
                    <a:pt x="8207737" y="422367"/>
                    <a:pt x="8207737" y="943382"/>
                  </a:cubicBezTo>
                  <a:cubicBezTo>
                    <a:pt x="8207737" y="1464397"/>
                    <a:pt x="8037077" y="1886764"/>
                    <a:pt x="7826558" y="1886764"/>
                  </a:cubicBezTo>
                  <a:lnTo>
                    <a:pt x="0" y="1886764"/>
                  </a:lnTo>
                  <a:lnTo>
                    <a:pt x="0" y="1"/>
                  </a:lnTo>
                  <a:lnTo>
                    <a:pt x="782655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400D45-8053-761A-15C5-03BD51577DE6}"/>
                </a:ext>
              </a:extLst>
            </p:cNvPr>
            <p:cNvSpPr/>
            <p:nvPr/>
          </p:nvSpPr>
          <p:spPr>
            <a:xfrm rot="20568147">
              <a:off x="8690851" y="1887476"/>
              <a:ext cx="2412228" cy="696970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A4D233"/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181E715-3533-7218-E66C-A9E396565DDC}"/>
                </a:ext>
              </a:extLst>
            </p:cNvPr>
            <p:cNvSpPr/>
            <p:nvPr/>
          </p:nvSpPr>
          <p:spPr>
            <a:xfrm rot="417314" flipV="1">
              <a:off x="8777054" y="3687976"/>
              <a:ext cx="2640327" cy="640057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A4D233"/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3E640D-BF11-AD11-3CFF-DCCEB9D3826F}"/>
              </a:ext>
            </a:extLst>
          </p:cNvPr>
          <p:cNvGrpSpPr/>
          <p:nvPr/>
        </p:nvGrpSpPr>
        <p:grpSpPr>
          <a:xfrm>
            <a:off x="5049218" y="1551117"/>
            <a:ext cx="1908809" cy="1616670"/>
            <a:chOff x="838201" y="2438193"/>
            <a:chExt cx="2921192" cy="24257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FEC6AB-0317-82B3-13E5-5D3E9B5F0410}"/>
                </a:ext>
              </a:extLst>
            </p:cNvPr>
            <p:cNvGrpSpPr/>
            <p:nvPr/>
          </p:nvGrpSpPr>
          <p:grpSpPr>
            <a:xfrm>
              <a:off x="838201" y="2438193"/>
              <a:ext cx="2393949" cy="2425700"/>
              <a:chOff x="604521" y="2787650"/>
              <a:chExt cx="2393949" cy="242570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59E065E-395C-B6A9-3B87-1A5C1D60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6100" y="2787650"/>
                <a:ext cx="0" cy="242570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EAEA7ED-72E0-E6B8-7162-B5A856DB98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4521" y="4000500"/>
                <a:ext cx="239394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689C97-1502-FE28-2806-D073AAABF2BC}"/>
                </a:ext>
              </a:extLst>
            </p:cNvPr>
            <p:cNvSpPr/>
            <p:nvPr/>
          </p:nvSpPr>
          <p:spPr>
            <a:xfrm>
              <a:off x="1099376" y="2703200"/>
              <a:ext cx="1900808" cy="18956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6C91D97-EF43-8A19-7FAF-6622BBA758DC}"/>
                </a:ext>
              </a:extLst>
            </p:cNvPr>
            <p:cNvSpPr/>
            <p:nvPr/>
          </p:nvSpPr>
          <p:spPr>
            <a:xfrm rot="4200000">
              <a:off x="1984374" y="2927034"/>
              <a:ext cx="685800" cy="1241632"/>
            </a:xfrm>
            <a:custGeom>
              <a:avLst/>
              <a:gdLst>
                <a:gd name="connsiteX0" fmla="*/ 342900 w 685800"/>
                <a:gd name="connsiteY0" fmla="*/ 0 h 1241632"/>
                <a:gd name="connsiteX1" fmla="*/ 592026 w 685800"/>
                <a:gd name="connsiteY1" fmla="*/ 664337 h 1241632"/>
                <a:gd name="connsiteX2" fmla="*/ 627238 w 685800"/>
                <a:gd name="connsiteY2" fmla="*/ 707014 h 1241632"/>
                <a:gd name="connsiteX3" fmla="*/ 685800 w 685800"/>
                <a:gd name="connsiteY3" fmla="*/ 898732 h 1241632"/>
                <a:gd name="connsiteX4" fmla="*/ 684555 w 685800"/>
                <a:gd name="connsiteY4" fmla="*/ 911081 h 1241632"/>
                <a:gd name="connsiteX5" fmla="*/ 685800 w 685800"/>
                <a:gd name="connsiteY5" fmla="*/ 914400 h 1241632"/>
                <a:gd name="connsiteX6" fmla="*/ 684221 w 685800"/>
                <a:gd name="connsiteY6" fmla="*/ 914400 h 1241632"/>
                <a:gd name="connsiteX7" fmla="*/ 678834 w 685800"/>
                <a:gd name="connsiteY7" fmla="*/ 967838 h 1241632"/>
                <a:gd name="connsiteX8" fmla="*/ 342900 w 685800"/>
                <a:gd name="connsiteY8" fmla="*/ 1241632 h 1241632"/>
                <a:gd name="connsiteX9" fmla="*/ 6967 w 685800"/>
                <a:gd name="connsiteY9" fmla="*/ 967838 h 1241632"/>
                <a:gd name="connsiteX10" fmla="*/ 1580 w 685800"/>
                <a:gd name="connsiteY10" fmla="*/ 914400 h 1241632"/>
                <a:gd name="connsiteX11" fmla="*/ 0 w 685800"/>
                <a:gd name="connsiteY11" fmla="*/ 914400 h 1241632"/>
                <a:gd name="connsiteX12" fmla="*/ 1245 w 685800"/>
                <a:gd name="connsiteY12" fmla="*/ 911081 h 1241632"/>
                <a:gd name="connsiteX13" fmla="*/ 0 w 685800"/>
                <a:gd name="connsiteY13" fmla="*/ 898732 h 1241632"/>
                <a:gd name="connsiteX14" fmla="*/ 58562 w 685800"/>
                <a:gd name="connsiteY14" fmla="*/ 707014 h 1241632"/>
                <a:gd name="connsiteX15" fmla="*/ 93774 w 685800"/>
                <a:gd name="connsiteY15" fmla="*/ 664337 h 124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5800" h="1241632">
                  <a:moveTo>
                    <a:pt x="342900" y="0"/>
                  </a:moveTo>
                  <a:lnTo>
                    <a:pt x="592026" y="664337"/>
                  </a:lnTo>
                  <a:lnTo>
                    <a:pt x="627238" y="707014"/>
                  </a:lnTo>
                  <a:cubicBezTo>
                    <a:pt x="664211" y="761741"/>
                    <a:pt x="685800" y="827715"/>
                    <a:pt x="685800" y="898732"/>
                  </a:cubicBezTo>
                  <a:lnTo>
                    <a:pt x="684555" y="911081"/>
                  </a:lnTo>
                  <a:lnTo>
                    <a:pt x="685800" y="914400"/>
                  </a:lnTo>
                  <a:lnTo>
                    <a:pt x="684221" y="914400"/>
                  </a:lnTo>
                  <a:lnTo>
                    <a:pt x="678834" y="967838"/>
                  </a:lnTo>
                  <a:cubicBezTo>
                    <a:pt x="646859" y="1124092"/>
                    <a:pt x="508606" y="1241632"/>
                    <a:pt x="342900" y="1241632"/>
                  </a:cubicBezTo>
                  <a:cubicBezTo>
                    <a:pt x="177194" y="1241632"/>
                    <a:pt x="38941" y="1124092"/>
                    <a:pt x="6967" y="967838"/>
                  </a:cubicBezTo>
                  <a:lnTo>
                    <a:pt x="1580" y="914400"/>
                  </a:lnTo>
                  <a:lnTo>
                    <a:pt x="0" y="914400"/>
                  </a:lnTo>
                  <a:lnTo>
                    <a:pt x="1245" y="911081"/>
                  </a:lnTo>
                  <a:lnTo>
                    <a:pt x="0" y="898732"/>
                  </a:lnTo>
                  <a:cubicBezTo>
                    <a:pt x="0" y="827715"/>
                    <a:pt x="21589" y="761741"/>
                    <a:pt x="58562" y="707014"/>
                  </a:cubicBezTo>
                  <a:lnTo>
                    <a:pt x="93774" y="664337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E4CCBF-CB4F-4E49-4E5E-AC1EE187F8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5175" y="3013297"/>
              <a:ext cx="1724218" cy="636487"/>
            </a:xfrm>
            <a:prstGeom prst="line">
              <a:avLst/>
            </a:prstGeom>
            <a:ln w="38100">
              <a:solidFill>
                <a:srgbClr val="EE2737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D75F1C-FF52-EC88-3A81-4D287DD58895}"/>
                </a:ext>
              </a:extLst>
            </p:cNvPr>
            <p:cNvGrpSpPr/>
            <p:nvPr/>
          </p:nvGrpSpPr>
          <p:grpSpPr>
            <a:xfrm rot="401362">
              <a:off x="3117070" y="3164843"/>
              <a:ext cx="558582" cy="576896"/>
              <a:chOff x="3004730" y="3202942"/>
              <a:chExt cx="558582" cy="576896"/>
            </a:xfrm>
          </p:grpSpPr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4B4D5012-5EA0-6213-EA94-75BA10D01B02}"/>
                  </a:ext>
                </a:extLst>
              </p:cNvPr>
              <p:cNvSpPr/>
              <p:nvPr/>
            </p:nvSpPr>
            <p:spPr>
              <a:xfrm rot="1825321">
                <a:off x="3004730" y="3203576"/>
                <a:ext cx="558582" cy="576262"/>
              </a:xfrm>
              <a:prstGeom prst="arc">
                <a:avLst>
                  <a:gd name="adj1" fmla="val 16139426"/>
                  <a:gd name="adj2" fmla="val 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A9F76BBB-F76E-3DA2-FE82-625C0FECC013}"/>
                  </a:ext>
                </a:extLst>
              </p:cNvPr>
              <p:cNvSpPr/>
              <p:nvPr/>
            </p:nvSpPr>
            <p:spPr>
              <a:xfrm rot="17866094">
                <a:off x="3370800" y="3195639"/>
                <a:ext cx="45719" cy="60325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B8A859D5-0210-B8DD-6F0A-CDE77BE47C37}"/>
                  </a:ext>
                </a:extLst>
              </p:cNvPr>
              <p:cNvSpPr/>
              <p:nvPr/>
            </p:nvSpPr>
            <p:spPr>
              <a:xfrm rot="12711108">
                <a:off x="3483583" y="3632952"/>
                <a:ext cx="45719" cy="60325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72BAA9-D7DD-6250-8D1E-FB194262BE75}"/>
                </a:ext>
              </a:extLst>
            </p:cNvPr>
            <p:cNvSpPr txBox="1"/>
            <p:nvPr/>
          </p:nvSpPr>
          <p:spPr>
            <a:xfrm>
              <a:off x="3111791" y="3141937"/>
              <a:ext cx="431800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4656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C3E6-D3EB-573E-3A49-85D6857E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Budget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68558-E0D6-19C0-0D44-0867E4B74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1583FF9-C10B-00A6-660B-C66AC0B7F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80208"/>
              </p:ext>
            </p:extLst>
          </p:nvPr>
        </p:nvGraphicFramePr>
        <p:xfrm>
          <a:off x="658761" y="1115346"/>
          <a:ext cx="6548284" cy="4627308"/>
        </p:xfrm>
        <a:graphic>
          <a:graphicData uri="http://schemas.openxmlformats.org/drawingml/2006/table">
            <a:tbl>
              <a:tblPr/>
              <a:tblGrid>
                <a:gridCol w="3274142">
                  <a:extLst>
                    <a:ext uri="{9D8B030D-6E8A-4147-A177-3AD203B41FA5}">
                      <a16:colId xmlns:a16="http://schemas.microsoft.com/office/drawing/2014/main" val="1072890360"/>
                    </a:ext>
                  </a:extLst>
                </a:gridCol>
                <a:gridCol w="3274142">
                  <a:extLst>
                    <a:ext uri="{9D8B030D-6E8A-4147-A177-3AD203B41FA5}">
                      <a16:colId xmlns:a16="http://schemas.microsoft.com/office/drawing/2014/main" val="104758820"/>
                    </a:ext>
                  </a:extLst>
                </a:gridCol>
              </a:tblGrid>
              <a:tr h="40848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Item​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Price​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614581"/>
                  </a:ext>
                </a:extLst>
              </a:tr>
              <a:tr h="7352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 FEETECH sub-micro servo FS0307​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$39.00​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54478"/>
                  </a:ext>
                </a:extLst>
              </a:tr>
              <a:tr h="106205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 FEETECH sub-micro servo fs0403-fb with position feedback​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$153.75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94537"/>
                  </a:ext>
                </a:extLst>
              </a:tr>
              <a:tr h="40848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 plastic miter gears​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$79.90​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84436"/>
                  </a:ext>
                </a:extLst>
              </a:tr>
              <a:tr h="73526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 1/8-inch stainless steel rod (1 ft)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$1.92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014322"/>
                  </a:ext>
                </a:extLst>
              </a:tr>
              <a:tr h="49376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Xometry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​ for the Nose Cone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$1000.00​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975738"/>
                  </a:ext>
                </a:extLst>
              </a:tr>
              <a:tr h="73526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 Light Duty Dry-Running Flanged Sleeve Bearing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$38.24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348544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73257393-6182-C1EB-9042-53DF702FB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4731"/>
              </p:ext>
            </p:extLst>
          </p:nvPr>
        </p:nvGraphicFramePr>
        <p:xfrm>
          <a:off x="8018398" y="2834640"/>
          <a:ext cx="2701740" cy="1188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0870">
                  <a:extLst>
                    <a:ext uri="{9D8B030D-6E8A-4147-A177-3AD203B41FA5}">
                      <a16:colId xmlns:a16="http://schemas.microsoft.com/office/drawing/2014/main" val="1096991155"/>
                    </a:ext>
                  </a:extLst>
                </a:gridCol>
                <a:gridCol w="1350870">
                  <a:extLst>
                    <a:ext uri="{9D8B030D-6E8A-4147-A177-3AD203B41FA5}">
                      <a16:colId xmlns:a16="http://schemas.microsoft.com/office/drawing/2014/main" val="3362634453"/>
                    </a:ext>
                  </a:extLst>
                </a:gridCol>
              </a:tblGrid>
              <a:tr h="2549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/>
                        </a:rPr>
                        <a:t>Budget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A4D2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/>
                        </a:rPr>
                        <a:t>$5000.00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A4D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399274"/>
                  </a:ext>
                </a:extLst>
              </a:tr>
              <a:tr h="25492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</a:rPr>
                        <a:t>Spent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</a:rPr>
                        <a:t>$1312.81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063998"/>
                  </a:ext>
                </a:extLst>
              </a:tr>
              <a:tr h="244733"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Left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</a:rPr>
                        <a:t>$3687.19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281889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EE2BF-B318-BD71-2A4F-4EF473923A43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1675-42F5-E56D-2F34-1744E46D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" y="-1498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Incomplete Work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57B12-43F5-3D0B-33C8-4E4DB1DF4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514350" indent="-514350">
              <a:buAutoNum type="arabicPeriod"/>
            </a:pPr>
            <a:endParaRPr lang="en-US"/>
          </a:p>
          <a:p>
            <a:pPr marL="514350" indent="-51435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B6DAB-7C3D-6E2D-09FC-04AE92221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0C2B31-DECC-2134-96E1-4A23029E2C19}"/>
              </a:ext>
            </a:extLst>
          </p:cNvPr>
          <p:cNvGrpSpPr/>
          <p:nvPr/>
        </p:nvGrpSpPr>
        <p:grpSpPr>
          <a:xfrm>
            <a:off x="253884" y="1935906"/>
            <a:ext cx="11521007" cy="2120110"/>
            <a:chOff x="455848" y="2176204"/>
            <a:chExt cx="11280925" cy="1900905"/>
          </a:xfrm>
          <a:solidFill>
            <a:srgbClr val="EE2737"/>
          </a:solidFill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983372B-9F75-3357-44CE-62E340998A63}"/>
                </a:ext>
              </a:extLst>
            </p:cNvPr>
            <p:cNvSpPr/>
            <p:nvPr/>
          </p:nvSpPr>
          <p:spPr>
            <a:xfrm>
              <a:off x="999507" y="2176204"/>
              <a:ext cx="2174636" cy="1900905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85AF52-0BA3-BF9A-2B87-4B09EF4DAFBF}"/>
                </a:ext>
              </a:extLst>
            </p:cNvPr>
            <p:cNvSpPr/>
            <p:nvPr/>
          </p:nvSpPr>
          <p:spPr>
            <a:xfrm>
              <a:off x="455848" y="2582998"/>
              <a:ext cx="1087318" cy="1087318"/>
            </a:xfrm>
            <a:custGeom>
              <a:avLst/>
              <a:gdLst>
                <a:gd name="connsiteX0" fmla="*/ 0 w 1087318"/>
                <a:gd name="connsiteY0" fmla="*/ 543659 h 1087318"/>
                <a:gd name="connsiteX1" fmla="*/ 543659 w 1087318"/>
                <a:gd name="connsiteY1" fmla="*/ 0 h 1087318"/>
                <a:gd name="connsiteX2" fmla="*/ 1087318 w 1087318"/>
                <a:gd name="connsiteY2" fmla="*/ 543659 h 1087318"/>
                <a:gd name="connsiteX3" fmla="*/ 543659 w 1087318"/>
                <a:gd name="connsiteY3" fmla="*/ 1087318 h 1087318"/>
                <a:gd name="connsiteX4" fmla="*/ 0 w 1087318"/>
                <a:gd name="connsiteY4" fmla="*/ 543659 h 108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318" h="1087318">
                  <a:moveTo>
                    <a:pt x="0" y="543659"/>
                  </a:moveTo>
                  <a:cubicBezTo>
                    <a:pt x="0" y="243404"/>
                    <a:pt x="243404" y="0"/>
                    <a:pt x="543659" y="0"/>
                  </a:cubicBezTo>
                  <a:cubicBezTo>
                    <a:pt x="843914" y="0"/>
                    <a:pt x="1087318" y="243404"/>
                    <a:pt x="1087318" y="543659"/>
                  </a:cubicBezTo>
                  <a:cubicBezTo>
                    <a:pt x="1087318" y="843914"/>
                    <a:pt x="843914" y="1087318"/>
                    <a:pt x="543659" y="1087318"/>
                  </a:cubicBezTo>
                  <a:cubicBezTo>
                    <a:pt x="243404" y="1087318"/>
                    <a:pt x="0" y="843914"/>
                    <a:pt x="0" y="543659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219" tIns="166219" rIns="166219" bIns="166219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Arial"/>
                  <a:cs typeface="Arial"/>
                </a:rPr>
                <a:t>Machining of the fins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87A34481-2B45-E24C-8D69-EB71E15874B8}"/>
                </a:ext>
              </a:extLst>
            </p:cNvPr>
            <p:cNvSpPr/>
            <p:nvPr/>
          </p:nvSpPr>
          <p:spPr>
            <a:xfrm>
              <a:off x="3853717" y="2176204"/>
              <a:ext cx="2174636" cy="1900905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F5A2F9-D8A2-780E-100B-50EE6EEA8B5D}"/>
                </a:ext>
              </a:extLst>
            </p:cNvPr>
            <p:cNvSpPr/>
            <p:nvPr/>
          </p:nvSpPr>
          <p:spPr>
            <a:xfrm>
              <a:off x="3310058" y="2582998"/>
              <a:ext cx="1087318" cy="1087318"/>
            </a:xfrm>
            <a:custGeom>
              <a:avLst/>
              <a:gdLst>
                <a:gd name="connsiteX0" fmla="*/ 0 w 1087318"/>
                <a:gd name="connsiteY0" fmla="*/ 543659 h 1087318"/>
                <a:gd name="connsiteX1" fmla="*/ 543659 w 1087318"/>
                <a:gd name="connsiteY1" fmla="*/ 0 h 1087318"/>
                <a:gd name="connsiteX2" fmla="*/ 1087318 w 1087318"/>
                <a:gd name="connsiteY2" fmla="*/ 543659 h 1087318"/>
                <a:gd name="connsiteX3" fmla="*/ 543659 w 1087318"/>
                <a:gd name="connsiteY3" fmla="*/ 1087318 h 1087318"/>
                <a:gd name="connsiteX4" fmla="*/ 0 w 1087318"/>
                <a:gd name="connsiteY4" fmla="*/ 543659 h 108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318" h="1087318">
                  <a:moveTo>
                    <a:pt x="0" y="543659"/>
                  </a:moveTo>
                  <a:cubicBezTo>
                    <a:pt x="0" y="243404"/>
                    <a:pt x="243404" y="0"/>
                    <a:pt x="543659" y="0"/>
                  </a:cubicBezTo>
                  <a:cubicBezTo>
                    <a:pt x="843914" y="0"/>
                    <a:pt x="1087318" y="243404"/>
                    <a:pt x="1087318" y="543659"/>
                  </a:cubicBezTo>
                  <a:cubicBezTo>
                    <a:pt x="1087318" y="843914"/>
                    <a:pt x="843914" y="1087318"/>
                    <a:pt x="543659" y="1087318"/>
                  </a:cubicBezTo>
                  <a:cubicBezTo>
                    <a:pt x="243404" y="1087318"/>
                    <a:pt x="0" y="843914"/>
                    <a:pt x="0" y="543659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219" tIns="166219" rIns="166219" bIns="166219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Arial"/>
                  <a:cs typeface="Arial"/>
                </a:rPr>
                <a:t>Machining of the back body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F9DE9E15-05EC-EA87-9835-274E619808D4}"/>
                </a:ext>
              </a:extLst>
            </p:cNvPr>
            <p:cNvSpPr/>
            <p:nvPr/>
          </p:nvSpPr>
          <p:spPr>
            <a:xfrm>
              <a:off x="6707927" y="2176204"/>
              <a:ext cx="2174636" cy="1900905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07205E9-0245-5590-5E17-F306CC2ECCE9}"/>
                </a:ext>
              </a:extLst>
            </p:cNvPr>
            <p:cNvSpPr/>
            <p:nvPr/>
          </p:nvSpPr>
          <p:spPr>
            <a:xfrm>
              <a:off x="6164268" y="2582998"/>
              <a:ext cx="1087318" cy="1087318"/>
            </a:xfrm>
            <a:custGeom>
              <a:avLst/>
              <a:gdLst>
                <a:gd name="connsiteX0" fmla="*/ 0 w 1087318"/>
                <a:gd name="connsiteY0" fmla="*/ 543659 h 1087318"/>
                <a:gd name="connsiteX1" fmla="*/ 543659 w 1087318"/>
                <a:gd name="connsiteY1" fmla="*/ 0 h 1087318"/>
                <a:gd name="connsiteX2" fmla="*/ 1087318 w 1087318"/>
                <a:gd name="connsiteY2" fmla="*/ 543659 h 1087318"/>
                <a:gd name="connsiteX3" fmla="*/ 543659 w 1087318"/>
                <a:gd name="connsiteY3" fmla="*/ 1087318 h 1087318"/>
                <a:gd name="connsiteX4" fmla="*/ 0 w 1087318"/>
                <a:gd name="connsiteY4" fmla="*/ 543659 h 108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318" h="1087318">
                  <a:moveTo>
                    <a:pt x="0" y="543659"/>
                  </a:moveTo>
                  <a:cubicBezTo>
                    <a:pt x="0" y="243404"/>
                    <a:pt x="243404" y="0"/>
                    <a:pt x="543659" y="0"/>
                  </a:cubicBezTo>
                  <a:cubicBezTo>
                    <a:pt x="843914" y="0"/>
                    <a:pt x="1087318" y="243404"/>
                    <a:pt x="1087318" y="543659"/>
                  </a:cubicBezTo>
                  <a:cubicBezTo>
                    <a:pt x="1087318" y="843914"/>
                    <a:pt x="843914" y="1087318"/>
                    <a:pt x="543659" y="1087318"/>
                  </a:cubicBezTo>
                  <a:cubicBezTo>
                    <a:pt x="243404" y="1087318"/>
                    <a:pt x="0" y="843914"/>
                    <a:pt x="0" y="543659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219" tIns="166219" rIns="166219" bIns="166219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Arial"/>
                  <a:cs typeface="Arial"/>
                </a:rPr>
                <a:t>Assembly of the machined projectile parts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755987A-0B2C-0C39-B75D-F7BCDAF89283}"/>
                </a:ext>
              </a:extLst>
            </p:cNvPr>
            <p:cNvSpPr/>
            <p:nvPr/>
          </p:nvSpPr>
          <p:spPr>
            <a:xfrm>
              <a:off x="9562137" y="2176204"/>
              <a:ext cx="2174636" cy="1900905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BC80B7F-8802-B970-92C9-915D7677970D}"/>
                </a:ext>
              </a:extLst>
            </p:cNvPr>
            <p:cNvSpPr/>
            <p:nvPr/>
          </p:nvSpPr>
          <p:spPr>
            <a:xfrm>
              <a:off x="9018478" y="2582998"/>
              <a:ext cx="1087318" cy="1087318"/>
            </a:xfrm>
            <a:custGeom>
              <a:avLst/>
              <a:gdLst>
                <a:gd name="connsiteX0" fmla="*/ 0 w 1087318"/>
                <a:gd name="connsiteY0" fmla="*/ 543659 h 1087318"/>
                <a:gd name="connsiteX1" fmla="*/ 543659 w 1087318"/>
                <a:gd name="connsiteY1" fmla="*/ 0 h 1087318"/>
                <a:gd name="connsiteX2" fmla="*/ 1087318 w 1087318"/>
                <a:gd name="connsiteY2" fmla="*/ 543659 h 1087318"/>
                <a:gd name="connsiteX3" fmla="*/ 543659 w 1087318"/>
                <a:gd name="connsiteY3" fmla="*/ 1087318 h 1087318"/>
                <a:gd name="connsiteX4" fmla="*/ 0 w 1087318"/>
                <a:gd name="connsiteY4" fmla="*/ 543659 h 108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318" h="1087318">
                  <a:moveTo>
                    <a:pt x="0" y="543659"/>
                  </a:moveTo>
                  <a:cubicBezTo>
                    <a:pt x="0" y="243404"/>
                    <a:pt x="243404" y="0"/>
                    <a:pt x="543659" y="0"/>
                  </a:cubicBezTo>
                  <a:cubicBezTo>
                    <a:pt x="843914" y="0"/>
                    <a:pt x="1087318" y="243404"/>
                    <a:pt x="1087318" y="543659"/>
                  </a:cubicBezTo>
                  <a:cubicBezTo>
                    <a:pt x="1087318" y="843914"/>
                    <a:pt x="843914" y="1087318"/>
                    <a:pt x="543659" y="1087318"/>
                  </a:cubicBezTo>
                  <a:cubicBezTo>
                    <a:pt x="243404" y="1087318"/>
                    <a:pt x="0" y="843914"/>
                    <a:pt x="0" y="543659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6219" tIns="166219" rIns="166219" bIns="166219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latin typeface="Arial"/>
                  <a:cs typeface="Arial"/>
                </a:rPr>
                <a:t>Back body wind tunnel test</a:t>
              </a:r>
            </a:p>
          </p:txBody>
        </p:sp>
      </p:grpSp>
      <p:pic>
        <p:nvPicPr>
          <p:cNvPr id="1199" name="Graphic 1199" descr="Robot Hand outline">
            <a:extLst>
              <a:ext uri="{FF2B5EF4-FFF2-40B4-BE49-F238E27FC236}">
                <a16:creationId xmlns:a16="http://schemas.microsoft.com/office/drawing/2014/main" id="{00945A59-EF34-431B-0F60-4B60E026E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7754" y="2437295"/>
            <a:ext cx="945715" cy="987469"/>
          </a:xfrm>
          <a:prstGeom prst="rect">
            <a:avLst/>
          </a:prstGeom>
        </p:spPr>
      </p:pic>
      <p:pic>
        <p:nvPicPr>
          <p:cNvPr id="1200" name="Graphic 1200" descr="Robot Hand outline">
            <a:extLst>
              <a:ext uri="{FF2B5EF4-FFF2-40B4-BE49-F238E27FC236}">
                <a16:creationId xmlns:a16="http://schemas.microsoft.com/office/drawing/2014/main" id="{676714FB-A944-54A4-26EC-5396C563E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8103" y="2408170"/>
            <a:ext cx="1050098" cy="1060536"/>
          </a:xfrm>
          <a:prstGeom prst="rect">
            <a:avLst/>
          </a:prstGeom>
        </p:spPr>
      </p:pic>
      <p:pic>
        <p:nvPicPr>
          <p:cNvPr id="1201" name="Graphic 1201" descr="Puzzle outline">
            <a:extLst>
              <a:ext uri="{FF2B5EF4-FFF2-40B4-BE49-F238E27FC236}">
                <a16:creationId xmlns:a16="http://schemas.microsoft.com/office/drawing/2014/main" id="{E790E96C-7D65-5BD8-AD96-A8672872F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246" y="2491789"/>
            <a:ext cx="1008345" cy="1008344"/>
          </a:xfrm>
          <a:prstGeom prst="rect">
            <a:avLst/>
          </a:prstGeom>
        </p:spPr>
      </p:pic>
      <p:pic>
        <p:nvPicPr>
          <p:cNvPr id="1203" name="Graphic 1203" descr="Checklist outline">
            <a:extLst>
              <a:ext uri="{FF2B5EF4-FFF2-40B4-BE49-F238E27FC236}">
                <a16:creationId xmlns:a16="http://schemas.microsoft.com/office/drawing/2014/main" id="{0EA88C06-A53C-DA2A-D049-538453300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4223" y="2491789"/>
            <a:ext cx="1029221" cy="1008345"/>
          </a:xfrm>
          <a:prstGeom prst="rect">
            <a:avLst/>
          </a:prstGeom>
        </p:spPr>
      </p:pic>
      <p:sp>
        <p:nvSpPr>
          <p:cNvPr id="1167" name="Content Placeholder 5">
            <a:extLst>
              <a:ext uri="{FF2B5EF4-FFF2-40B4-BE49-F238E27FC236}">
                <a16:creationId xmlns:a16="http://schemas.microsoft.com/office/drawing/2014/main" id="{5DF54C94-A864-5FDE-F4BC-F1AC5038C92A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1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B0045-ECCE-655F-D2D6-442077C3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7" y="-1498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Lessons Learned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DA6F2-BBAD-D0AA-67E8-39374F41C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B8885-83A0-464D-5E58-422498E3C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ECC87A-F72A-9A57-AC86-1C546521F83D}"/>
              </a:ext>
            </a:extLst>
          </p:cNvPr>
          <p:cNvGrpSpPr/>
          <p:nvPr/>
        </p:nvGrpSpPr>
        <p:grpSpPr>
          <a:xfrm>
            <a:off x="1121057" y="1250840"/>
            <a:ext cx="9572363" cy="4087840"/>
            <a:chOff x="1150553" y="1250840"/>
            <a:chExt cx="9572363" cy="408784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A160A-70E5-66A7-3251-4FA221646E25}"/>
                </a:ext>
              </a:extLst>
            </p:cNvPr>
            <p:cNvSpPr/>
            <p:nvPr/>
          </p:nvSpPr>
          <p:spPr>
            <a:xfrm>
              <a:off x="1150553" y="1260257"/>
              <a:ext cx="637992" cy="911417"/>
            </a:xfrm>
            <a:custGeom>
              <a:avLst/>
              <a:gdLst>
                <a:gd name="connsiteX0" fmla="*/ 0 w 911416"/>
                <a:gd name="connsiteY0" fmla="*/ 0 h 637991"/>
                <a:gd name="connsiteX1" fmla="*/ 592421 w 911416"/>
                <a:gd name="connsiteY1" fmla="*/ 0 h 637991"/>
                <a:gd name="connsiteX2" fmla="*/ 911416 w 911416"/>
                <a:gd name="connsiteY2" fmla="*/ 318996 h 637991"/>
                <a:gd name="connsiteX3" fmla="*/ 592421 w 911416"/>
                <a:gd name="connsiteY3" fmla="*/ 637991 h 637991"/>
                <a:gd name="connsiteX4" fmla="*/ 0 w 911416"/>
                <a:gd name="connsiteY4" fmla="*/ 637991 h 637991"/>
                <a:gd name="connsiteX5" fmla="*/ 318996 w 911416"/>
                <a:gd name="connsiteY5" fmla="*/ 318996 h 637991"/>
                <a:gd name="connsiteX6" fmla="*/ 0 w 911416"/>
                <a:gd name="connsiteY6" fmla="*/ 0 h 63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416" h="637991">
                  <a:moveTo>
                    <a:pt x="911415" y="0"/>
                  </a:moveTo>
                  <a:lnTo>
                    <a:pt x="911415" y="414694"/>
                  </a:lnTo>
                  <a:lnTo>
                    <a:pt x="455707" y="637991"/>
                  </a:lnTo>
                  <a:lnTo>
                    <a:pt x="1" y="414694"/>
                  </a:lnTo>
                  <a:lnTo>
                    <a:pt x="1" y="0"/>
                  </a:lnTo>
                  <a:lnTo>
                    <a:pt x="455707" y="223297"/>
                  </a:lnTo>
                  <a:lnTo>
                    <a:pt x="911415" y="0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0427" rIns="11430" bIns="3304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latin typeface="Arial"/>
                <a:cs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E1F111-3946-9CF2-B272-7C750DBFE68F}"/>
                </a:ext>
              </a:extLst>
            </p:cNvPr>
            <p:cNvSpPr/>
            <p:nvPr/>
          </p:nvSpPr>
          <p:spPr>
            <a:xfrm>
              <a:off x="1788544" y="1250840"/>
              <a:ext cx="8934372" cy="592420"/>
            </a:xfrm>
            <a:custGeom>
              <a:avLst/>
              <a:gdLst>
                <a:gd name="connsiteX0" fmla="*/ 98739 w 592420"/>
                <a:gd name="connsiteY0" fmla="*/ 0 h 8934372"/>
                <a:gd name="connsiteX1" fmla="*/ 493681 w 592420"/>
                <a:gd name="connsiteY1" fmla="*/ 0 h 8934372"/>
                <a:gd name="connsiteX2" fmla="*/ 592420 w 592420"/>
                <a:gd name="connsiteY2" fmla="*/ 98739 h 8934372"/>
                <a:gd name="connsiteX3" fmla="*/ 592420 w 592420"/>
                <a:gd name="connsiteY3" fmla="*/ 8934372 h 8934372"/>
                <a:gd name="connsiteX4" fmla="*/ 592420 w 592420"/>
                <a:gd name="connsiteY4" fmla="*/ 8934372 h 8934372"/>
                <a:gd name="connsiteX5" fmla="*/ 0 w 592420"/>
                <a:gd name="connsiteY5" fmla="*/ 8934372 h 8934372"/>
                <a:gd name="connsiteX6" fmla="*/ 0 w 592420"/>
                <a:gd name="connsiteY6" fmla="*/ 8934372 h 8934372"/>
                <a:gd name="connsiteX7" fmla="*/ 0 w 592420"/>
                <a:gd name="connsiteY7" fmla="*/ 98739 h 8934372"/>
                <a:gd name="connsiteX8" fmla="*/ 98739 w 592420"/>
                <a:gd name="connsiteY8" fmla="*/ 0 h 893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420" h="8934372">
                  <a:moveTo>
                    <a:pt x="592420" y="1489102"/>
                  </a:moveTo>
                  <a:lnTo>
                    <a:pt x="592420" y="7445270"/>
                  </a:lnTo>
                  <a:cubicBezTo>
                    <a:pt x="592420" y="8267673"/>
                    <a:pt x="589489" y="8934364"/>
                    <a:pt x="585873" y="8934364"/>
                  </a:cubicBezTo>
                  <a:lnTo>
                    <a:pt x="0" y="8934364"/>
                  </a:lnTo>
                  <a:lnTo>
                    <a:pt x="0" y="893436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85873" y="8"/>
                  </a:lnTo>
                  <a:cubicBezTo>
                    <a:pt x="589489" y="8"/>
                    <a:pt x="592420" y="666699"/>
                    <a:pt x="592420" y="1489102"/>
                  </a:cubicBez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40985" rIns="40985" bIns="40985" numCol="1" spcCol="1270" anchor="ctr" anchorCtr="0">
              <a:noAutofit/>
            </a:bodyPr>
            <a:lstStyle/>
            <a:p>
              <a:pPr marL="171450" lvl="1" indent="-17145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>
                  <a:latin typeface="Arial"/>
                  <a:cs typeface="Arial"/>
                </a:rPr>
                <a:t>Ask more questions up front concerning the constraints of the project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220DB22-AC71-15BA-79C1-914E692ADB70}"/>
                </a:ext>
              </a:extLst>
            </p:cNvPr>
            <p:cNvSpPr/>
            <p:nvPr/>
          </p:nvSpPr>
          <p:spPr>
            <a:xfrm>
              <a:off x="1150553" y="2052008"/>
              <a:ext cx="637992" cy="911417"/>
            </a:xfrm>
            <a:custGeom>
              <a:avLst/>
              <a:gdLst>
                <a:gd name="connsiteX0" fmla="*/ 0 w 911416"/>
                <a:gd name="connsiteY0" fmla="*/ 0 h 637991"/>
                <a:gd name="connsiteX1" fmla="*/ 592421 w 911416"/>
                <a:gd name="connsiteY1" fmla="*/ 0 h 637991"/>
                <a:gd name="connsiteX2" fmla="*/ 911416 w 911416"/>
                <a:gd name="connsiteY2" fmla="*/ 318996 h 637991"/>
                <a:gd name="connsiteX3" fmla="*/ 592421 w 911416"/>
                <a:gd name="connsiteY3" fmla="*/ 637991 h 637991"/>
                <a:gd name="connsiteX4" fmla="*/ 0 w 911416"/>
                <a:gd name="connsiteY4" fmla="*/ 637991 h 637991"/>
                <a:gd name="connsiteX5" fmla="*/ 318996 w 911416"/>
                <a:gd name="connsiteY5" fmla="*/ 318996 h 637991"/>
                <a:gd name="connsiteX6" fmla="*/ 0 w 911416"/>
                <a:gd name="connsiteY6" fmla="*/ 0 h 63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416" h="637991">
                  <a:moveTo>
                    <a:pt x="911415" y="0"/>
                  </a:moveTo>
                  <a:lnTo>
                    <a:pt x="911415" y="414694"/>
                  </a:lnTo>
                  <a:lnTo>
                    <a:pt x="455707" y="637991"/>
                  </a:lnTo>
                  <a:lnTo>
                    <a:pt x="1" y="414694"/>
                  </a:lnTo>
                  <a:lnTo>
                    <a:pt x="1" y="0"/>
                  </a:lnTo>
                  <a:lnTo>
                    <a:pt x="455707" y="223297"/>
                  </a:lnTo>
                  <a:lnTo>
                    <a:pt x="911415" y="0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0427" rIns="11430" bIns="3304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latin typeface="Arial"/>
                <a:cs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5E68F8-5423-6384-0AB2-1617B179EBBE}"/>
                </a:ext>
              </a:extLst>
            </p:cNvPr>
            <p:cNvSpPr/>
            <p:nvPr/>
          </p:nvSpPr>
          <p:spPr>
            <a:xfrm>
              <a:off x="1788544" y="2052009"/>
              <a:ext cx="8934372" cy="592420"/>
            </a:xfrm>
            <a:custGeom>
              <a:avLst/>
              <a:gdLst>
                <a:gd name="connsiteX0" fmla="*/ 98739 w 592420"/>
                <a:gd name="connsiteY0" fmla="*/ 0 h 8934372"/>
                <a:gd name="connsiteX1" fmla="*/ 493681 w 592420"/>
                <a:gd name="connsiteY1" fmla="*/ 0 h 8934372"/>
                <a:gd name="connsiteX2" fmla="*/ 592420 w 592420"/>
                <a:gd name="connsiteY2" fmla="*/ 98739 h 8934372"/>
                <a:gd name="connsiteX3" fmla="*/ 592420 w 592420"/>
                <a:gd name="connsiteY3" fmla="*/ 8934372 h 8934372"/>
                <a:gd name="connsiteX4" fmla="*/ 592420 w 592420"/>
                <a:gd name="connsiteY4" fmla="*/ 8934372 h 8934372"/>
                <a:gd name="connsiteX5" fmla="*/ 0 w 592420"/>
                <a:gd name="connsiteY5" fmla="*/ 8934372 h 8934372"/>
                <a:gd name="connsiteX6" fmla="*/ 0 w 592420"/>
                <a:gd name="connsiteY6" fmla="*/ 8934372 h 8934372"/>
                <a:gd name="connsiteX7" fmla="*/ 0 w 592420"/>
                <a:gd name="connsiteY7" fmla="*/ 98739 h 8934372"/>
                <a:gd name="connsiteX8" fmla="*/ 98739 w 592420"/>
                <a:gd name="connsiteY8" fmla="*/ 0 h 893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420" h="8934372">
                  <a:moveTo>
                    <a:pt x="592420" y="1489102"/>
                  </a:moveTo>
                  <a:lnTo>
                    <a:pt x="592420" y="7445270"/>
                  </a:lnTo>
                  <a:cubicBezTo>
                    <a:pt x="592420" y="8267673"/>
                    <a:pt x="589489" y="8934364"/>
                    <a:pt x="585873" y="8934364"/>
                  </a:cubicBezTo>
                  <a:lnTo>
                    <a:pt x="0" y="8934364"/>
                  </a:lnTo>
                  <a:lnTo>
                    <a:pt x="0" y="893436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85873" y="8"/>
                  </a:lnTo>
                  <a:cubicBezTo>
                    <a:pt x="589489" y="8"/>
                    <a:pt x="592420" y="666699"/>
                    <a:pt x="592420" y="1489102"/>
                  </a:cubicBez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40985" rIns="40985" bIns="40985" numCol="1" spcCol="1270" anchor="ctr" anchorCtr="0">
              <a:noAutofit/>
            </a:bodyPr>
            <a:lstStyle/>
            <a:p>
              <a:pPr marL="171450" lvl="1" indent="-17145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Arial"/>
                  <a:cs typeface="Arial"/>
                </a:rPr>
                <a:t>Identify the exact goal of the project from an earlier stage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63DC25E-6BF9-9263-9573-CB26E6C6E9D7}"/>
                </a:ext>
              </a:extLst>
            </p:cNvPr>
            <p:cNvSpPr/>
            <p:nvPr/>
          </p:nvSpPr>
          <p:spPr>
            <a:xfrm>
              <a:off x="1150553" y="2843759"/>
              <a:ext cx="637992" cy="911417"/>
            </a:xfrm>
            <a:custGeom>
              <a:avLst/>
              <a:gdLst>
                <a:gd name="connsiteX0" fmla="*/ 0 w 911416"/>
                <a:gd name="connsiteY0" fmla="*/ 0 h 637991"/>
                <a:gd name="connsiteX1" fmla="*/ 592421 w 911416"/>
                <a:gd name="connsiteY1" fmla="*/ 0 h 637991"/>
                <a:gd name="connsiteX2" fmla="*/ 911416 w 911416"/>
                <a:gd name="connsiteY2" fmla="*/ 318996 h 637991"/>
                <a:gd name="connsiteX3" fmla="*/ 592421 w 911416"/>
                <a:gd name="connsiteY3" fmla="*/ 637991 h 637991"/>
                <a:gd name="connsiteX4" fmla="*/ 0 w 911416"/>
                <a:gd name="connsiteY4" fmla="*/ 637991 h 637991"/>
                <a:gd name="connsiteX5" fmla="*/ 318996 w 911416"/>
                <a:gd name="connsiteY5" fmla="*/ 318996 h 637991"/>
                <a:gd name="connsiteX6" fmla="*/ 0 w 911416"/>
                <a:gd name="connsiteY6" fmla="*/ 0 h 63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416" h="637991">
                  <a:moveTo>
                    <a:pt x="911415" y="0"/>
                  </a:moveTo>
                  <a:lnTo>
                    <a:pt x="911415" y="414694"/>
                  </a:lnTo>
                  <a:lnTo>
                    <a:pt x="455707" y="637991"/>
                  </a:lnTo>
                  <a:lnTo>
                    <a:pt x="1" y="414694"/>
                  </a:lnTo>
                  <a:lnTo>
                    <a:pt x="1" y="0"/>
                  </a:lnTo>
                  <a:lnTo>
                    <a:pt x="455707" y="223297"/>
                  </a:lnTo>
                  <a:lnTo>
                    <a:pt x="911415" y="0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0427" rIns="11430" bIns="3304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latin typeface="Arial"/>
                <a:cs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FD6E4C-CB9D-4E71-13C3-AA2195E309D4}"/>
                </a:ext>
              </a:extLst>
            </p:cNvPr>
            <p:cNvSpPr/>
            <p:nvPr/>
          </p:nvSpPr>
          <p:spPr>
            <a:xfrm>
              <a:off x="1788544" y="2843761"/>
              <a:ext cx="8934372" cy="592420"/>
            </a:xfrm>
            <a:custGeom>
              <a:avLst/>
              <a:gdLst>
                <a:gd name="connsiteX0" fmla="*/ 98739 w 592420"/>
                <a:gd name="connsiteY0" fmla="*/ 0 h 8934372"/>
                <a:gd name="connsiteX1" fmla="*/ 493681 w 592420"/>
                <a:gd name="connsiteY1" fmla="*/ 0 h 8934372"/>
                <a:gd name="connsiteX2" fmla="*/ 592420 w 592420"/>
                <a:gd name="connsiteY2" fmla="*/ 98739 h 8934372"/>
                <a:gd name="connsiteX3" fmla="*/ 592420 w 592420"/>
                <a:gd name="connsiteY3" fmla="*/ 8934372 h 8934372"/>
                <a:gd name="connsiteX4" fmla="*/ 592420 w 592420"/>
                <a:gd name="connsiteY4" fmla="*/ 8934372 h 8934372"/>
                <a:gd name="connsiteX5" fmla="*/ 0 w 592420"/>
                <a:gd name="connsiteY5" fmla="*/ 8934372 h 8934372"/>
                <a:gd name="connsiteX6" fmla="*/ 0 w 592420"/>
                <a:gd name="connsiteY6" fmla="*/ 8934372 h 8934372"/>
                <a:gd name="connsiteX7" fmla="*/ 0 w 592420"/>
                <a:gd name="connsiteY7" fmla="*/ 98739 h 8934372"/>
                <a:gd name="connsiteX8" fmla="*/ 98739 w 592420"/>
                <a:gd name="connsiteY8" fmla="*/ 0 h 893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420" h="8934372">
                  <a:moveTo>
                    <a:pt x="592420" y="1489102"/>
                  </a:moveTo>
                  <a:lnTo>
                    <a:pt x="592420" y="7445270"/>
                  </a:lnTo>
                  <a:cubicBezTo>
                    <a:pt x="592420" y="8267673"/>
                    <a:pt x="589489" y="8934364"/>
                    <a:pt x="585873" y="8934364"/>
                  </a:cubicBezTo>
                  <a:lnTo>
                    <a:pt x="0" y="8934364"/>
                  </a:lnTo>
                  <a:lnTo>
                    <a:pt x="0" y="893436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85873" y="8"/>
                  </a:lnTo>
                  <a:cubicBezTo>
                    <a:pt x="589489" y="8"/>
                    <a:pt x="592420" y="666699"/>
                    <a:pt x="592420" y="1489102"/>
                  </a:cubicBez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40985" rIns="40985" bIns="40985" numCol="1" spcCol="1270" anchor="ctr" anchorCtr="0">
              <a:noAutofit/>
            </a:bodyPr>
            <a:lstStyle/>
            <a:p>
              <a:pPr marL="171450" lvl="1" indent="-17145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Arial"/>
                  <a:cs typeface="Arial"/>
                </a:rPr>
                <a:t>Avoid constraining the project too early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E6CDCF-1382-8BFC-25D6-F30B9DE6321D}"/>
                </a:ext>
              </a:extLst>
            </p:cNvPr>
            <p:cNvSpPr/>
            <p:nvPr/>
          </p:nvSpPr>
          <p:spPr>
            <a:xfrm>
              <a:off x="1150553" y="3635511"/>
              <a:ext cx="637992" cy="911417"/>
            </a:xfrm>
            <a:custGeom>
              <a:avLst/>
              <a:gdLst>
                <a:gd name="connsiteX0" fmla="*/ 0 w 911416"/>
                <a:gd name="connsiteY0" fmla="*/ 0 h 637991"/>
                <a:gd name="connsiteX1" fmla="*/ 592421 w 911416"/>
                <a:gd name="connsiteY1" fmla="*/ 0 h 637991"/>
                <a:gd name="connsiteX2" fmla="*/ 911416 w 911416"/>
                <a:gd name="connsiteY2" fmla="*/ 318996 h 637991"/>
                <a:gd name="connsiteX3" fmla="*/ 592421 w 911416"/>
                <a:gd name="connsiteY3" fmla="*/ 637991 h 637991"/>
                <a:gd name="connsiteX4" fmla="*/ 0 w 911416"/>
                <a:gd name="connsiteY4" fmla="*/ 637991 h 637991"/>
                <a:gd name="connsiteX5" fmla="*/ 318996 w 911416"/>
                <a:gd name="connsiteY5" fmla="*/ 318996 h 637991"/>
                <a:gd name="connsiteX6" fmla="*/ 0 w 911416"/>
                <a:gd name="connsiteY6" fmla="*/ 0 h 63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416" h="637991">
                  <a:moveTo>
                    <a:pt x="911415" y="0"/>
                  </a:moveTo>
                  <a:lnTo>
                    <a:pt x="911415" y="414694"/>
                  </a:lnTo>
                  <a:lnTo>
                    <a:pt x="455707" y="637991"/>
                  </a:lnTo>
                  <a:lnTo>
                    <a:pt x="1" y="414694"/>
                  </a:lnTo>
                  <a:lnTo>
                    <a:pt x="1" y="0"/>
                  </a:lnTo>
                  <a:lnTo>
                    <a:pt x="455707" y="223297"/>
                  </a:lnTo>
                  <a:lnTo>
                    <a:pt x="911415" y="0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0427" rIns="11430" bIns="3304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latin typeface="Arial"/>
                <a:cs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7FA9D14-A9A2-B86B-0D4D-718C877ABEB6}"/>
                </a:ext>
              </a:extLst>
            </p:cNvPr>
            <p:cNvSpPr/>
            <p:nvPr/>
          </p:nvSpPr>
          <p:spPr>
            <a:xfrm>
              <a:off x="1788544" y="3635512"/>
              <a:ext cx="8934372" cy="592420"/>
            </a:xfrm>
            <a:custGeom>
              <a:avLst/>
              <a:gdLst>
                <a:gd name="connsiteX0" fmla="*/ 98739 w 592420"/>
                <a:gd name="connsiteY0" fmla="*/ 0 h 8934372"/>
                <a:gd name="connsiteX1" fmla="*/ 493681 w 592420"/>
                <a:gd name="connsiteY1" fmla="*/ 0 h 8934372"/>
                <a:gd name="connsiteX2" fmla="*/ 592420 w 592420"/>
                <a:gd name="connsiteY2" fmla="*/ 98739 h 8934372"/>
                <a:gd name="connsiteX3" fmla="*/ 592420 w 592420"/>
                <a:gd name="connsiteY3" fmla="*/ 8934372 h 8934372"/>
                <a:gd name="connsiteX4" fmla="*/ 592420 w 592420"/>
                <a:gd name="connsiteY4" fmla="*/ 8934372 h 8934372"/>
                <a:gd name="connsiteX5" fmla="*/ 0 w 592420"/>
                <a:gd name="connsiteY5" fmla="*/ 8934372 h 8934372"/>
                <a:gd name="connsiteX6" fmla="*/ 0 w 592420"/>
                <a:gd name="connsiteY6" fmla="*/ 8934372 h 8934372"/>
                <a:gd name="connsiteX7" fmla="*/ 0 w 592420"/>
                <a:gd name="connsiteY7" fmla="*/ 98739 h 8934372"/>
                <a:gd name="connsiteX8" fmla="*/ 98739 w 592420"/>
                <a:gd name="connsiteY8" fmla="*/ 0 h 893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420" h="8934372">
                  <a:moveTo>
                    <a:pt x="592420" y="1489102"/>
                  </a:moveTo>
                  <a:lnTo>
                    <a:pt x="592420" y="7445270"/>
                  </a:lnTo>
                  <a:cubicBezTo>
                    <a:pt x="592420" y="8267673"/>
                    <a:pt x="589489" y="8934364"/>
                    <a:pt x="585873" y="8934364"/>
                  </a:cubicBezTo>
                  <a:lnTo>
                    <a:pt x="0" y="8934364"/>
                  </a:lnTo>
                  <a:lnTo>
                    <a:pt x="0" y="893436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85873" y="8"/>
                  </a:lnTo>
                  <a:cubicBezTo>
                    <a:pt x="589489" y="8"/>
                    <a:pt x="592420" y="666699"/>
                    <a:pt x="592420" y="1489102"/>
                  </a:cubicBez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40985" rIns="40985" bIns="40985" numCol="1" spcCol="1270" anchor="ctr" anchorCtr="0">
              <a:noAutofit/>
            </a:bodyPr>
            <a:lstStyle/>
            <a:p>
              <a:pPr marL="171450" lvl="1" indent="-17145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>
                  <a:latin typeface="Arial"/>
                  <a:cs typeface="Arial"/>
                </a:rPr>
                <a:t>Begin communication with the machinist at an earlier stage in the project to identify design flaws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7C9068-5CB0-0426-DBDF-F44913E24175}"/>
                </a:ext>
              </a:extLst>
            </p:cNvPr>
            <p:cNvSpPr/>
            <p:nvPr/>
          </p:nvSpPr>
          <p:spPr>
            <a:xfrm>
              <a:off x="1150553" y="4427263"/>
              <a:ext cx="637992" cy="911417"/>
            </a:xfrm>
            <a:custGeom>
              <a:avLst/>
              <a:gdLst>
                <a:gd name="connsiteX0" fmla="*/ 0 w 911416"/>
                <a:gd name="connsiteY0" fmla="*/ 0 h 637991"/>
                <a:gd name="connsiteX1" fmla="*/ 592421 w 911416"/>
                <a:gd name="connsiteY1" fmla="*/ 0 h 637991"/>
                <a:gd name="connsiteX2" fmla="*/ 911416 w 911416"/>
                <a:gd name="connsiteY2" fmla="*/ 318996 h 637991"/>
                <a:gd name="connsiteX3" fmla="*/ 592421 w 911416"/>
                <a:gd name="connsiteY3" fmla="*/ 637991 h 637991"/>
                <a:gd name="connsiteX4" fmla="*/ 0 w 911416"/>
                <a:gd name="connsiteY4" fmla="*/ 637991 h 637991"/>
                <a:gd name="connsiteX5" fmla="*/ 318996 w 911416"/>
                <a:gd name="connsiteY5" fmla="*/ 318996 h 637991"/>
                <a:gd name="connsiteX6" fmla="*/ 0 w 911416"/>
                <a:gd name="connsiteY6" fmla="*/ 0 h 63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416" h="637991">
                  <a:moveTo>
                    <a:pt x="911415" y="0"/>
                  </a:moveTo>
                  <a:lnTo>
                    <a:pt x="911415" y="414694"/>
                  </a:lnTo>
                  <a:lnTo>
                    <a:pt x="455707" y="637991"/>
                  </a:lnTo>
                  <a:lnTo>
                    <a:pt x="1" y="414694"/>
                  </a:lnTo>
                  <a:lnTo>
                    <a:pt x="1" y="0"/>
                  </a:lnTo>
                  <a:lnTo>
                    <a:pt x="455707" y="223297"/>
                  </a:lnTo>
                  <a:lnTo>
                    <a:pt x="911415" y="0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0427" rIns="11430" bIns="330425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latin typeface="Arial"/>
                <a:cs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6753F59-A8DE-4D1D-1403-06A39A3AF553}"/>
                </a:ext>
              </a:extLst>
            </p:cNvPr>
            <p:cNvSpPr/>
            <p:nvPr/>
          </p:nvSpPr>
          <p:spPr>
            <a:xfrm>
              <a:off x="1788544" y="4427263"/>
              <a:ext cx="8934372" cy="592421"/>
            </a:xfrm>
            <a:custGeom>
              <a:avLst/>
              <a:gdLst>
                <a:gd name="connsiteX0" fmla="*/ 98739 w 592420"/>
                <a:gd name="connsiteY0" fmla="*/ 0 h 8934372"/>
                <a:gd name="connsiteX1" fmla="*/ 493681 w 592420"/>
                <a:gd name="connsiteY1" fmla="*/ 0 h 8934372"/>
                <a:gd name="connsiteX2" fmla="*/ 592420 w 592420"/>
                <a:gd name="connsiteY2" fmla="*/ 98739 h 8934372"/>
                <a:gd name="connsiteX3" fmla="*/ 592420 w 592420"/>
                <a:gd name="connsiteY3" fmla="*/ 8934372 h 8934372"/>
                <a:gd name="connsiteX4" fmla="*/ 592420 w 592420"/>
                <a:gd name="connsiteY4" fmla="*/ 8934372 h 8934372"/>
                <a:gd name="connsiteX5" fmla="*/ 0 w 592420"/>
                <a:gd name="connsiteY5" fmla="*/ 8934372 h 8934372"/>
                <a:gd name="connsiteX6" fmla="*/ 0 w 592420"/>
                <a:gd name="connsiteY6" fmla="*/ 8934372 h 8934372"/>
                <a:gd name="connsiteX7" fmla="*/ 0 w 592420"/>
                <a:gd name="connsiteY7" fmla="*/ 98739 h 8934372"/>
                <a:gd name="connsiteX8" fmla="*/ 98739 w 592420"/>
                <a:gd name="connsiteY8" fmla="*/ 0 h 893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420" h="8934372">
                  <a:moveTo>
                    <a:pt x="592420" y="1489102"/>
                  </a:moveTo>
                  <a:lnTo>
                    <a:pt x="592420" y="7445270"/>
                  </a:lnTo>
                  <a:cubicBezTo>
                    <a:pt x="592420" y="8267673"/>
                    <a:pt x="589489" y="8934364"/>
                    <a:pt x="585873" y="8934364"/>
                  </a:cubicBezTo>
                  <a:lnTo>
                    <a:pt x="0" y="8934364"/>
                  </a:lnTo>
                  <a:lnTo>
                    <a:pt x="0" y="8934364"/>
                  </a:lnTo>
                  <a:lnTo>
                    <a:pt x="0" y="8"/>
                  </a:lnTo>
                  <a:lnTo>
                    <a:pt x="0" y="8"/>
                  </a:lnTo>
                  <a:lnTo>
                    <a:pt x="585873" y="8"/>
                  </a:lnTo>
                  <a:cubicBezTo>
                    <a:pt x="589489" y="8"/>
                    <a:pt x="592420" y="666699"/>
                    <a:pt x="592420" y="1489102"/>
                  </a:cubicBezTo>
                  <a:close/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128" tIns="40985" rIns="40985" bIns="40986" numCol="1" spcCol="1270" anchor="ctr" anchorCtr="0">
              <a:noAutofit/>
            </a:bodyPr>
            <a:lstStyle/>
            <a:p>
              <a:pPr marL="171450" lvl="1" indent="-17145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Prototype early to root out key design problems</a:t>
              </a:r>
            </a:p>
          </p:txBody>
        </p:sp>
      </p:grpSp>
      <p:sp>
        <p:nvSpPr>
          <p:cNvPr id="634" name="Content Placeholder 5">
            <a:extLst>
              <a:ext uri="{FF2B5EF4-FFF2-40B4-BE49-F238E27FC236}">
                <a16:creationId xmlns:a16="http://schemas.microsoft.com/office/drawing/2014/main" id="{FCE56E45-E0CF-E1E0-9A49-CA2293F2A898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58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6B48-5F4E-13E9-D6ED-24F30BD9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80" y="-76331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792E03-FE0C-C7C0-AEC7-52FDB7303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01" name="Content Placeholder 5">
            <a:extLst>
              <a:ext uri="{FF2B5EF4-FFF2-40B4-BE49-F238E27FC236}">
                <a16:creationId xmlns:a16="http://schemas.microsoft.com/office/drawing/2014/main" id="{2CF8920B-8782-C315-C591-BB10CFCF13F0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Aaron Weingarten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F1FB73-337B-72C1-23CA-15CF54441AF2}"/>
              </a:ext>
            </a:extLst>
          </p:cNvPr>
          <p:cNvGrpSpPr/>
          <p:nvPr/>
        </p:nvGrpSpPr>
        <p:grpSpPr>
          <a:xfrm>
            <a:off x="2618375" y="586450"/>
            <a:ext cx="6955249" cy="5380955"/>
            <a:chOff x="2616166" y="603603"/>
            <a:chExt cx="6955249" cy="538095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BAB69C9-54D0-7DAA-C8BE-173F319D4B9D}"/>
                </a:ext>
              </a:extLst>
            </p:cNvPr>
            <p:cNvSpPr/>
            <p:nvPr/>
          </p:nvSpPr>
          <p:spPr>
            <a:xfrm>
              <a:off x="3837508" y="2099966"/>
              <a:ext cx="2368957" cy="2368746"/>
            </a:xfrm>
            <a:custGeom>
              <a:avLst/>
              <a:gdLst>
                <a:gd name="connsiteX0" fmla="*/ 0 w 2368957"/>
                <a:gd name="connsiteY0" fmla="*/ 1184373 h 2368746"/>
                <a:gd name="connsiteX1" fmla="*/ 1184479 w 2368957"/>
                <a:gd name="connsiteY1" fmla="*/ 0 h 2368746"/>
                <a:gd name="connsiteX2" fmla="*/ 2368958 w 2368957"/>
                <a:gd name="connsiteY2" fmla="*/ 1184373 h 2368746"/>
                <a:gd name="connsiteX3" fmla="*/ 1184479 w 2368957"/>
                <a:gd name="connsiteY3" fmla="*/ 2368746 h 2368746"/>
                <a:gd name="connsiteX4" fmla="*/ 0 w 2368957"/>
                <a:gd name="connsiteY4" fmla="*/ 1184373 h 236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957" h="2368746">
                  <a:moveTo>
                    <a:pt x="0" y="1184373"/>
                  </a:moveTo>
                  <a:cubicBezTo>
                    <a:pt x="0" y="530262"/>
                    <a:pt x="530309" y="0"/>
                    <a:pt x="1184479" y="0"/>
                  </a:cubicBezTo>
                  <a:cubicBezTo>
                    <a:pt x="1838649" y="0"/>
                    <a:pt x="2368958" y="530262"/>
                    <a:pt x="2368958" y="1184373"/>
                  </a:cubicBezTo>
                  <a:cubicBezTo>
                    <a:pt x="2368958" y="1838484"/>
                    <a:pt x="1838649" y="2368746"/>
                    <a:pt x="1184479" y="2368746"/>
                  </a:cubicBezTo>
                  <a:cubicBezTo>
                    <a:pt x="530309" y="2368746"/>
                    <a:pt x="0" y="1838484"/>
                    <a:pt x="0" y="1184373"/>
                  </a:cubicBezTo>
                  <a:close/>
                </a:path>
              </a:pathLst>
            </a:custGeom>
            <a:solidFill>
              <a:srgbClr val="00CFB4"/>
            </a:solidFill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5666" tIns="425635" rIns="425666" bIns="425635" numCol="1" spcCol="1270" anchor="ctr" anchorCtr="0">
              <a:noAutofit/>
            </a:bodyPr>
            <a:lstStyle/>
            <a:p>
              <a:pPr marL="0" lvl="0" indent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200" kern="1200" dirty="0"/>
                <a:t>April</a:t>
              </a:r>
            </a:p>
          </p:txBody>
        </p:sp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5A1C8E6D-C51F-14A4-DA64-C7E06DA5E108}"/>
                </a:ext>
              </a:extLst>
            </p:cNvPr>
            <p:cNvSpPr/>
            <p:nvPr/>
          </p:nvSpPr>
          <p:spPr>
            <a:xfrm>
              <a:off x="2616166" y="782734"/>
              <a:ext cx="4774778" cy="4977235"/>
            </a:xfrm>
            <a:prstGeom prst="blockArc">
              <a:avLst>
                <a:gd name="adj1" fmla="val 16509444"/>
                <a:gd name="adj2" fmla="val 5088054"/>
                <a:gd name="adj3" fmla="val 5240"/>
              </a:avLst>
            </a:prstGeom>
            <a:solidFill>
              <a:srgbClr val="00CFB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FF7522-779B-BCBF-0460-2E68F06F3158}"/>
                </a:ext>
              </a:extLst>
            </p:cNvPr>
            <p:cNvSpPr/>
            <p:nvPr/>
          </p:nvSpPr>
          <p:spPr>
            <a:xfrm>
              <a:off x="6938158" y="603603"/>
              <a:ext cx="1699167" cy="1228479"/>
            </a:xfrm>
            <a:custGeom>
              <a:avLst/>
              <a:gdLst>
                <a:gd name="connsiteX0" fmla="*/ 0 w 1699167"/>
                <a:gd name="connsiteY0" fmla="*/ 0 h 1228479"/>
                <a:gd name="connsiteX1" fmla="*/ 1699167 w 1699167"/>
                <a:gd name="connsiteY1" fmla="*/ 0 h 1228479"/>
                <a:gd name="connsiteX2" fmla="*/ 1699167 w 1699167"/>
                <a:gd name="connsiteY2" fmla="*/ 1228479 h 1228479"/>
                <a:gd name="connsiteX3" fmla="*/ 0 w 1699167"/>
                <a:gd name="connsiteY3" fmla="*/ 1228479 h 1228479"/>
                <a:gd name="connsiteX4" fmla="*/ 0 w 1699167"/>
                <a:gd name="connsiteY4" fmla="*/ 0 h 122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167" h="1228479">
                  <a:moveTo>
                    <a:pt x="0" y="0"/>
                  </a:moveTo>
                  <a:lnTo>
                    <a:pt x="1699167" y="0"/>
                  </a:lnTo>
                  <a:lnTo>
                    <a:pt x="1699167" y="1228479"/>
                  </a:lnTo>
                  <a:lnTo>
                    <a:pt x="0" y="122847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2700" kern="1200">
                  <a:latin typeface="Calibri Light" panose="020F0302020204030204"/>
                </a:rPr>
                <a:t>Assembly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4A23F8-6CBD-6770-B52A-AB12417844F6}"/>
                </a:ext>
              </a:extLst>
            </p:cNvPr>
            <p:cNvSpPr/>
            <p:nvPr/>
          </p:nvSpPr>
          <p:spPr>
            <a:xfrm>
              <a:off x="7872248" y="1791494"/>
              <a:ext cx="1699167" cy="1228479"/>
            </a:xfrm>
            <a:custGeom>
              <a:avLst/>
              <a:gdLst>
                <a:gd name="connsiteX0" fmla="*/ 0 w 1699167"/>
                <a:gd name="connsiteY0" fmla="*/ 0 h 1228479"/>
                <a:gd name="connsiteX1" fmla="*/ 1699167 w 1699167"/>
                <a:gd name="connsiteY1" fmla="*/ 0 h 1228479"/>
                <a:gd name="connsiteX2" fmla="*/ 1699167 w 1699167"/>
                <a:gd name="connsiteY2" fmla="*/ 1228479 h 1228479"/>
                <a:gd name="connsiteX3" fmla="*/ 0 w 1699167"/>
                <a:gd name="connsiteY3" fmla="*/ 1228479 h 1228479"/>
                <a:gd name="connsiteX4" fmla="*/ 0 w 1699167"/>
                <a:gd name="connsiteY4" fmla="*/ 0 h 122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167" h="1228479">
                  <a:moveTo>
                    <a:pt x="0" y="0"/>
                  </a:moveTo>
                  <a:lnTo>
                    <a:pt x="1699167" y="0"/>
                  </a:lnTo>
                  <a:lnTo>
                    <a:pt x="1699167" y="1228479"/>
                  </a:lnTo>
                  <a:lnTo>
                    <a:pt x="0" y="122847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l" defTabSz="1200150" rtl="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2700" kern="1200"/>
                <a:t>Final Testing</a:t>
              </a:r>
              <a:r>
                <a:rPr lang="en-US" sz="2700" kern="1200">
                  <a:latin typeface="Calibri Light" panose="020F0302020204030204"/>
                </a:rPr>
                <a:t> </a:t>
              </a:r>
              <a:endParaRPr lang="en-US" sz="27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781F48-792A-1B02-7BEE-3D22A04BC36F}"/>
                </a:ext>
              </a:extLst>
            </p:cNvPr>
            <p:cNvSpPr/>
            <p:nvPr/>
          </p:nvSpPr>
          <p:spPr>
            <a:xfrm>
              <a:off x="7872248" y="3527600"/>
              <a:ext cx="1699167" cy="1228479"/>
            </a:xfrm>
            <a:custGeom>
              <a:avLst/>
              <a:gdLst>
                <a:gd name="connsiteX0" fmla="*/ 0 w 1699167"/>
                <a:gd name="connsiteY0" fmla="*/ 0 h 1228479"/>
                <a:gd name="connsiteX1" fmla="*/ 1699167 w 1699167"/>
                <a:gd name="connsiteY1" fmla="*/ 0 h 1228479"/>
                <a:gd name="connsiteX2" fmla="*/ 1699167 w 1699167"/>
                <a:gd name="connsiteY2" fmla="*/ 1228479 h 1228479"/>
                <a:gd name="connsiteX3" fmla="*/ 0 w 1699167"/>
                <a:gd name="connsiteY3" fmla="*/ 1228479 h 1228479"/>
                <a:gd name="connsiteX4" fmla="*/ 0 w 1699167"/>
                <a:gd name="connsiteY4" fmla="*/ 0 h 122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167" h="1228479">
                  <a:moveTo>
                    <a:pt x="0" y="0"/>
                  </a:moveTo>
                  <a:lnTo>
                    <a:pt x="1699167" y="0"/>
                  </a:lnTo>
                  <a:lnTo>
                    <a:pt x="1699167" y="1228479"/>
                  </a:lnTo>
                  <a:lnTo>
                    <a:pt x="0" y="122847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2700" kern="1200"/>
                <a:t>Senior Design Day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0797863-C2F0-590E-ACB1-BA5E0A786AEB}"/>
                </a:ext>
              </a:extLst>
            </p:cNvPr>
            <p:cNvSpPr/>
            <p:nvPr/>
          </p:nvSpPr>
          <p:spPr>
            <a:xfrm>
              <a:off x="6938158" y="4756079"/>
              <a:ext cx="1699167" cy="1228479"/>
            </a:xfrm>
            <a:custGeom>
              <a:avLst/>
              <a:gdLst>
                <a:gd name="connsiteX0" fmla="*/ 0 w 1699167"/>
                <a:gd name="connsiteY0" fmla="*/ 0 h 1228479"/>
                <a:gd name="connsiteX1" fmla="*/ 1699167 w 1699167"/>
                <a:gd name="connsiteY1" fmla="*/ 0 h 1228479"/>
                <a:gd name="connsiteX2" fmla="*/ 1699167 w 1699167"/>
                <a:gd name="connsiteY2" fmla="*/ 1228479 h 1228479"/>
                <a:gd name="connsiteX3" fmla="*/ 0 w 1699167"/>
                <a:gd name="connsiteY3" fmla="*/ 1228479 h 1228479"/>
                <a:gd name="connsiteX4" fmla="*/ 0 w 1699167"/>
                <a:gd name="connsiteY4" fmla="*/ 0 h 122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9167" h="1228479">
                  <a:moveTo>
                    <a:pt x="0" y="0"/>
                  </a:moveTo>
                  <a:lnTo>
                    <a:pt x="1699167" y="0"/>
                  </a:lnTo>
                  <a:lnTo>
                    <a:pt x="1699167" y="1228479"/>
                  </a:lnTo>
                  <a:lnTo>
                    <a:pt x="0" y="122847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sz="2700" kern="1200"/>
                <a:t>Celebration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C571E2-54B4-7731-431D-059996CB1592}"/>
              </a:ext>
            </a:extLst>
          </p:cNvPr>
          <p:cNvSpPr txBox="1"/>
          <p:nvPr/>
        </p:nvSpPr>
        <p:spPr>
          <a:xfrm>
            <a:off x="2979907" y="3207045"/>
            <a:ext cx="6141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DBC76-410C-B3CC-2C4C-937A45DCFE6A}"/>
              </a:ext>
            </a:extLst>
          </p:cNvPr>
          <p:cNvSpPr txBox="1"/>
          <p:nvPr/>
        </p:nvSpPr>
        <p:spPr>
          <a:xfrm>
            <a:off x="2979907" y="3207045"/>
            <a:ext cx="6141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542CB5-F85F-5F5C-53FC-FF4CE231B5D6}"/>
              </a:ext>
            </a:extLst>
          </p:cNvPr>
          <p:cNvSpPr txBox="1"/>
          <p:nvPr/>
        </p:nvSpPr>
        <p:spPr>
          <a:xfrm>
            <a:off x="2979907" y="3207045"/>
            <a:ext cx="6141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6118D5-D6AC-C721-003B-D6E42AE58722}"/>
              </a:ext>
            </a:extLst>
          </p:cNvPr>
          <p:cNvSpPr txBox="1"/>
          <p:nvPr/>
        </p:nvSpPr>
        <p:spPr>
          <a:xfrm>
            <a:off x="2979907" y="3207045"/>
            <a:ext cx="6141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4613DE-F46D-0CCF-2144-FC3982B301A6}"/>
              </a:ext>
            </a:extLst>
          </p:cNvPr>
          <p:cNvSpPr txBox="1"/>
          <p:nvPr/>
        </p:nvSpPr>
        <p:spPr>
          <a:xfrm>
            <a:off x="2979907" y="3207045"/>
            <a:ext cx="6141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30" name="Graphic 29" descr="Checklist with solid fill">
            <a:extLst>
              <a:ext uri="{FF2B5EF4-FFF2-40B4-BE49-F238E27FC236}">
                <a16:creationId xmlns:a16="http://schemas.microsoft.com/office/drawing/2014/main" id="{50CEE651-BE09-22C1-B7B2-980B84E9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9601" y="1954581"/>
            <a:ext cx="914400" cy="914400"/>
          </a:xfrm>
          <a:prstGeom prst="rect">
            <a:avLst/>
          </a:prstGeom>
        </p:spPr>
      </p:pic>
      <p:pic>
        <p:nvPicPr>
          <p:cNvPr id="32" name="Graphic 31" descr="Tools with solid fill">
            <a:extLst>
              <a:ext uri="{FF2B5EF4-FFF2-40B4-BE49-F238E27FC236}">
                <a16:creationId xmlns:a16="http://schemas.microsoft.com/office/drawing/2014/main" id="{8DEF04CF-91A3-599B-4EF7-83C098F73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1124" y="876825"/>
            <a:ext cx="914400" cy="914400"/>
          </a:xfrm>
          <a:prstGeom prst="rect">
            <a:avLst/>
          </a:prstGeom>
        </p:spPr>
      </p:pic>
      <p:pic>
        <p:nvPicPr>
          <p:cNvPr id="34" name="Graphic 33" descr="Teacher with solid fill">
            <a:extLst>
              <a:ext uri="{FF2B5EF4-FFF2-40B4-BE49-F238E27FC236}">
                <a16:creationId xmlns:a16="http://schemas.microsoft.com/office/drawing/2014/main" id="{C30BB5C9-D480-0160-C033-D21172855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0370" y="3724477"/>
            <a:ext cx="914400" cy="914400"/>
          </a:xfrm>
          <a:prstGeom prst="rect">
            <a:avLst/>
          </a:prstGeom>
        </p:spPr>
      </p:pic>
      <p:pic>
        <p:nvPicPr>
          <p:cNvPr id="36" name="Graphic 35" descr="Fireworks with solid fill">
            <a:extLst>
              <a:ext uri="{FF2B5EF4-FFF2-40B4-BE49-F238E27FC236}">
                <a16:creationId xmlns:a16="http://schemas.microsoft.com/office/drawing/2014/main" id="{88C388D3-65DA-0451-AEDC-7C30CE94BE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5970" y="48109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69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EE59-5516-191C-100B-B5F898C1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3" y="-1498"/>
            <a:ext cx="10228053" cy="11602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E2F40-36D7-2263-C9A3-C840F85B1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430DD-91B7-C916-1F6D-292374B2AC3A}"/>
              </a:ext>
            </a:extLst>
          </p:cNvPr>
          <p:cNvGrpSpPr/>
          <p:nvPr/>
        </p:nvGrpSpPr>
        <p:grpSpPr>
          <a:xfrm>
            <a:off x="859659" y="1118797"/>
            <a:ext cx="9839735" cy="4264118"/>
            <a:chOff x="859659" y="1118797"/>
            <a:chExt cx="9839735" cy="426411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36BF5B2-5E49-BD75-1E4A-8389F29A48E8}"/>
                </a:ext>
              </a:extLst>
            </p:cNvPr>
            <p:cNvSpPr/>
            <p:nvPr/>
          </p:nvSpPr>
          <p:spPr>
            <a:xfrm>
              <a:off x="4795552" y="1118797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rgbClr val="236192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To create a scale model of a projectile with an articulating nose cone and deflectable fins for subsonic wind tunnel testing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374DC6-D0A4-34BE-3DC1-C9E0E490729A}"/>
                </a:ext>
              </a:extLst>
            </p:cNvPr>
            <p:cNvSpPr/>
            <p:nvPr/>
          </p:nvSpPr>
          <p:spPr>
            <a:xfrm>
              <a:off x="859659" y="1118797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23619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Objective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79EBCB-0081-AE38-48D8-040DEEBE3349}"/>
                </a:ext>
              </a:extLst>
            </p:cNvPr>
            <p:cNvSpPr/>
            <p:nvPr/>
          </p:nvSpPr>
          <p:spPr>
            <a:xfrm>
              <a:off x="4795553" y="198741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Nose Cone Deflection of up to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Fin Deflection of up to 30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Time Constant of 0.5 seconds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DE2758-3A8B-4F58-B94C-23CDCD12F106}"/>
                </a:ext>
              </a:extLst>
            </p:cNvPr>
            <p:cNvSpPr/>
            <p:nvPr/>
          </p:nvSpPr>
          <p:spPr>
            <a:xfrm>
              <a:off x="859659" y="198741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Targets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4B241B-4CE8-7B94-A755-80DC96D92C95}"/>
                </a:ext>
              </a:extLst>
            </p:cNvPr>
            <p:cNvSpPr/>
            <p:nvPr/>
          </p:nvSpPr>
          <p:spPr>
            <a:xfrm>
              <a:off x="4795553" y="2856031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For the nose cone a stepper motor was implemented to control the deflection and for the fin deflection servo motors were used along with a gear train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FBEB4B-087A-CA4F-DE4F-D06B3DB5A8D4}"/>
                </a:ext>
              </a:extLst>
            </p:cNvPr>
            <p:cNvSpPr/>
            <p:nvPr/>
          </p:nvSpPr>
          <p:spPr>
            <a:xfrm>
              <a:off x="859659" y="2856031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Design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39781D-1092-0AEB-3B34-FA82DB1F5EC8}"/>
                </a:ext>
              </a:extLst>
            </p:cNvPr>
            <p:cNvSpPr/>
            <p:nvPr/>
          </p:nvSpPr>
          <p:spPr>
            <a:xfrm>
              <a:off x="4795553" y="3724648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nose cone was modified from last year's project to achieve a deflection of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fins haven't achieved </a:t>
              </a:r>
              <a:r>
                <a:rPr lang="en-US" sz="1300" kern="1200" dirty="0" err="1">
                  <a:solidFill>
                    <a:schemeClr val="tx1"/>
                  </a:solidFill>
                  <a:latin typeface="Arial"/>
                  <a:cs typeface="Arial"/>
                </a:rPr>
                <a:t>deflectability</a:t>
              </a: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 yet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69AB11-4812-178A-D5D6-D8BCFAA03E39}"/>
                </a:ext>
              </a:extLst>
            </p:cNvPr>
            <p:cNvSpPr/>
            <p:nvPr/>
          </p:nvSpPr>
          <p:spPr>
            <a:xfrm>
              <a:off x="859659" y="3724648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Outcomes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699BE3-2328-E4B1-B313-65BDF20ECCD4}"/>
                </a:ext>
              </a:extLst>
            </p:cNvPr>
            <p:cNvSpPr/>
            <p:nvPr/>
          </p:nvSpPr>
          <p:spPr>
            <a:xfrm>
              <a:off x="4795552" y="459326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We haven't been able to machine some necessary parts for the back body which hasn't allowed us to perform testing currently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012E0E-0469-4FD4-3CB6-BC3690F0311A}"/>
                </a:ext>
              </a:extLst>
            </p:cNvPr>
            <p:cNvSpPr/>
            <p:nvPr/>
          </p:nvSpPr>
          <p:spPr>
            <a:xfrm>
              <a:off x="859659" y="459326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Incomplete Work</a:t>
              </a:r>
            </a:p>
          </p:txBody>
        </p:sp>
      </p:grp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B2EDE421-0169-AB7F-3060-BA6CCF72724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4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EE59-5516-191C-100B-B5F898C1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3" y="-1498"/>
            <a:ext cx="10228053" cy="11602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E2F40-36D7-2263-C9A3-C840F85B1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430DD-91B7-C916-1F6D-292374B2AC3A}"/>
              </a:ext>
            </a:extLst>
          </p:cNvPr>
          <p:cNvGrpSpPr/>
          <p:nvPr/>
        </p:nvGrpSpPr>
        <p:grpSpPr>
          <a:xfrm>
            <a:off x="859659" y="1118797"/>
            <a:ext cx="9839735" cy="4264118"/>
            <a:chOff x="859659" y="1118797"/>
            <a:chExt cx="9839735" cy="426411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36BF5B2-5E49-BD75-1E4A-8389F29A48E8}"/>
                </a:ext>
              </a:extLst>
            </p:cNvPr>
            <p:cNvSpPr/>
            <p:nvPr/>
          </p:nvSpPr>
          <p:spPr>
            <a:xfrm>
              <a:off x="4795552" y="1118797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To create a scale model of a projectile with an articulating nose cone and deflectable fins for subsonic wind tunnel testing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374DC6-D0A4-34BE-3DC1-C9E0E490729A}"/>
                </a:ext>
              </a:extLst>
            </p:cNvPr>
            <p:cNvSpPr/>
            <p:nvPr/>
          </p:nvSpPr>
          <p:spPr>
            <a:xfrm>
              <a:off x="859659" y="1118797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 dirty="0">
                  <a:solidFill>
                    <a:schemeClr val="tx1"/>
                  </a:solidFill>
                  <a:latin typeface="Arial"/>
                  <a:cs typeface="Arial"/>
                </a:rPr>
                <a:t>Objective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79EBCB-0081-AE38-48D8-040DEEBE3349}"/>
                </a:ext>
              </a:extLst>
            </p:cNvPr>
            <p:cNvSpPr/>
            <p:nvPr/>
          </p:nvSpPr>
          <p:spPr>
            <a:xfrm>
              <a:off x="4795553" y="198741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rgbClr val="EE2737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Nose Cone Deflection of up to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Fin Deflection of up to 30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Time Constant of 0.5 seconds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DE2758-3A8B-4F58-B94C-23CDCD12F106}"/>
                </a:ext>
              </a:extLst>
            </p:cNvPr>
            <p:cNvSpPr/>
            <p:nvPr/>
          </p:nvSpPr>
          <p:spPr>
            <a:xfrm>
              <a:off x="859659" y="198741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EE2737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Targets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4B241B-4CE8-7B94-A755-80DC96D92C95}"/>
                </a:ext>
              </a:extLst>
            </p:cNvPr>
            <p:cNvSpPr/>
            <p:nvPr/>
          </p:nvSpPr>
          <p:spPr>
            <a:xfrm>
              <a:off x="4795553" y="2856031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For the nose cone a stepper motor was implemented to control the deflection and for the fin deflection servo motors were used along with a gear train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FBEB4B-087A-CA4F-DE4F-D06B3DB5A8D4}"/>
                </a:ext>
              </a:extLst>
            </p:cNvPr>
            <p:cNvSpPr/>
            <p:nvPr/>
          </p:nvSpPr>
          <p:spPr>
            <a:xfrm>
              <a:off x="859659" y="2856031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Design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39781D-1092-0AEB-3B34-FA82DB1F5EC8}"/>
                </a:ext>
              </a:extLst>
            </p:cNvPr>
            <p:cNvSpPr/>
            <p:nvPr/>
          </p:nvSpPr>
          <p:spPr>
            <a:xfrm>
              <a:off x="4795553" y="3724648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nose cone was modified from last year's project to achieve a deflection of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fins haven't achieved </a:t>
              </a:r>
              <a:r>
                <a:rPr lang="en-US" sz="1300" kern="1200" dirty="0" err="1">
                  <a:solidFill>
                    <a:schemeClr val="tx1"/>
                  </a:solidFill>
                  <a:latin typeface="Arial"/>
                  <a:cs typeface="Arial"/>
                </a:rPr>
                <a:t>deflectability</a:t>
              </a: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 yet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69AB11-4812-178A-D5D6-D8BCFAA03E39}"/>
                </a:ext>
              </a:extLst>
            </p:cNvPr>
            <p:cNvSpPr/>
            <p:nvPr/>
          </p:nvSpPr>
          <p:spPr>
            <a:xfrm>
              <a:off x="859659" y="3724648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Outcomes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699BE3-2328-E4B1-B313-65BDF20ECCD4}"/>
                </a:ext>
              </a:extLst>
            </p:cNvPr>
            <p:cNvSpPr/>
            <p:nvPr/>
          </p:nvSpPr>
          <p:spPr>
            <a:xfrm>
              <a:off x="4795552" y="459326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We haven't been able to machine some necessary parts for the back body which hasn't allowed us to perform testing currently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012E0E-0469-4FD4-3CB6-BC3690F0311A}"/>
                </a:ext>
              </a:extLst>
            </p:cNvPr>
            <p:cNvSpPr/>
            <p:nvPr/>
          </p:nvSpPr>
          <p:spPr>
            <a:xfrm>
              <a:off x="859659" y="459326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Incomplete Work</a:t>
              </a:r>
            </a:p>
          </p:txBody>
        </p:sp>
      </p:grp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B2EDE421-0169-AB7F-3060-BA6CCF72724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01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EE59-5516-191C-100B-B5F898C1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3" y="-1498"/>
            <a:ext cx="10228053" cy="11602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E2F40-36D7-2263-C9A3-C840F85B1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430DD-91B7-C916-1F6D-292374B2AC3A}"/>
              </a:ext>
            </a:extLst>
          </p:cNvPr>
          <p:cNvGrpSpPr/>
          <p:nvPr/>
        </p:nvGrpSpPr>
        <p:grpSpPr>
          <a:xfrm>
            <a:off x="859659" y="1118797"/>
            <a:ext cx="9839735" cy="4264118"/>
            <a:chOff x="859659" y="1118797"/>
            <a:chExt cx="9839735" cy="426411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36BF5B2-5E49-BD75-1E4A-8389F29A48E8}"/>
                </a:ext>
              </a:extLst>
            </p:cNvPr>
            <p:cNvSpPr/>
            <p:nvPr/>
          </p:nvSpPr>
          <p:spPr>
            <a:xfrm>
              <a:off x="4795552" y="1118797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To create a scale model of a projectile with an articulating nose cone and deflectable fins for subsonic wind tunnel testing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374DC6-D0A4-34BE-3DC1-C9E0E490729A}"/>
                </a:ext>
              </a:extLst>
            </p:cNvPr>
            <p:cNvSpPr/>
            <p:nvPr/>
          </p:nvSpPr>
          <p:spPr>
            <a:xfrm>
              <a:off x="859659" y="1118797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Objective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79EBCB-0081-AE38-48D8-040DEEBE3349}"/>
                </a:ext>
              </a:extLst>
            </p:cNvPr>
            <p:cNvSpPr/>
            <p:nvPr/>
          </p:nvSpPr>
          <p:spPr>
            <a:xfrm>
              <a:off x="4795553" y="198741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Nose Cone Deflection of up to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Fin Deflection of up to 30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Time Constant of 0.5 seconds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DE2758-3A8B-4F58-B94C-23CDCD12F106}"/>
                </a:ext>
              </a:extLst>
            </p:cNvPr>
            <p:cNvSpPr/>
            <p:nvPr/>
          </p:nvSpPr>
          <p:spPr>
            <a:xfrm>
              <a:off x="859659" y="198741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Targets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4B241B-4CE8-7B94-A755-80DC96D92C95}"/>
                </a:ext>
              </a:extLst>
            </p:cNvPr>
            <p:cNvSpPr/>
            <p:nvPr/>
          </p:nvSpPr>
          <p:spPr>
            <a:xfrm>
              <a:off x="4795553" y="2856031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rgbClr val="A4D233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For the nose cone a stepper motor was implemented to control the deflection and for the fin deflection servo motors were used along with a gear train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FBEB4B-087A-CA4F-DE4F-D06B3DB5A8D4}"/>
                </a:ext>
              </a:extLst>
            </p:cNvPr>
            <p:cNvSpPr/>
            <p:nvPr/>
          </p:nvSpPr>
          <p:spPr>
            <a:xfrm>
              <a:off x="859659" y="2856031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A4D2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Design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39781D-1092-0AEB-3B34-FA82DB1F5EC8}"/>
                </a:ext>
              </a:extLst>
            </p:cNvPr>
            <p:cNvSpPr/>
            <p:nvPr/>
          </p:nvSpPr>
          <p:spPr>
            <a:xfrm>
              <a:off x="4795553" y="3724648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nose cone was modified from last year's project to achieve a deflection of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fins haven't achieved </a:t>
              </a:r>
              <a:r>
                <a:rPr lang="en-US" sz="1300" kern="1200" dirty="0" err="1">
                  <a:solidFill>
                    <a:schemeClr val="tx1"/>
                  </a:solidFill>
                  <a:latin typeface="Arial"/>
                  <a:cs typeface="Arial"/>
                </a:rPr>
                <a:t>deflectability</a:t>
              </a: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 yet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69AB11-4812-178A-D5D6-D8BCFAA03E39}"/>
                </a:ext>
              </a:extLst>
            </p:cNvPr>
            <p:cNvSpPr/>
            <p:nvPr/>
          </p:nvSpPr>
          <p:spPr>
            <a:xfrm>
              <a:off x="859659" y="3724648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Outcomes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699BE3-2328-E4B1-B313-65BDF20ECCD4}"/>
                </a:ext>
              </a:extLst>
            </p:cNvPr>
            <p:cNvSpPr/>
            <p:nvPr/>
          </p:nvSpPr>
          <p:spPr>
            <a:xfrm>
              <a:off x="4795552" y="459326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We haven't been able to machine some necessary parts for the back body which hasn't allowed us to perform testing currently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012E0E-0469-4FD4-3CB6-BC3690F0311A}"/>
                </a:ext>
              </a:extLst>
            </p:cNvPr>
            <p:cNvSpPr/>
            <p:nvPr/>
          </p:nvSpPr>
          <p:spPr>
            <a:xfrm>
              <a:off x="859659" y="459326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Incomplete Work</a:t>
              </a:r>
            </a:p>
          </p:txBody>
        </p:sp>
      </p:grp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B2EDE421-0169-AB7F-3060-BA6CCF72724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36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EE59-5516-191C-100B-B5F898C1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3" y="-1498"/>
            <a:ext cx="10228053" cy="11602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E2F40-36D7-2263-C9A3-C840F85B1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430DD-91B7-C916-1F6D-292374B2AC3A}"/>
              </a:ext>
            </a:extLst>
          </p:cNvPr>
          <p:cNvGrpSpPr/>
          <p:nvPr/>
        </p:nvGrpSpPr>
        <p:grpSpPr>
          <a:xfrm>
            <a:off x="859659" y="1118797"/>
            <a:ext cx="9839735" cy="4264118"/>
            <a:chOff x="859659" y="1118797"/>
            <a:chExt cx="9839735" cy="426411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36BF5B2-5E49-BD75-1E4A-8389F29A48E8}"/>
                </a:ext>
              </a:extLst>
            </p:cNvPr>
            <p:cNvSpPr/>
            <p:nvPr/>
          </p:nvSpPr>
          <p:spPr>
            <a:xfrm>
              <a:off x="4795552" y="1118797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To create a scale model of a projectile with an articulating nose cone and deflectable fins for subsonic wind tunnel testing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374DC6-D0A4-34BE-3DC1-C9E0E490729A}"/>
                </a:ext>
              </a:extLst>
            </p:cNvPr>
            <p:cNvSpPr/>
            <p:nvPr/>
          </p:nvSpPr>
          <p:spPr>
            <a:xfrm>
              <a:off x="859659" y="1118797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Objective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79EBCB-0081-AE38-48D8-040DEEBE3349}"/>
                </a:ext>
              </a:extLst>
            </p:cNvPr>
            <p:cNvSpPr/>
            <p:nvPr/>
          </p:nvSpPr>
          <p:spPr>
            <a:xfrm>
              <a:off x="4795553" y="198741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Nose Cone Deflection of up to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Fin Deflection of up to 30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Time Constant of 0.5 seconds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DE2758-3A8B-4F58-B94C-23CDCD12F106}"/>
                </a:ext>
              </a:extLst>
            </p:cNvPr>
            <p:cNvSpPr/>
            <p:nvPr/>
          </p:nvSpPr>
          <p:spPr>
            <a:xfrm>
              <a:off x="859659" y="198741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Targets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4B241B-4CE8-7B94-A755-80DC96D92C95}"/>
                </a:ext>
              </a:extLst>
            </p:cNvPr>
            <p:cNvSpPr/>
            <p:nvPr/>
          </p:nvSpPr>
          <p:spPr>
            <a:xfrm>
              <a:off x="4795553" y="2856031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For the nose cone a stepper motor was implemented to control the deflection and for the fin deflection servo motors were used along with a gear train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FBEB4B-087A-CA4F-DE4F-D06B3DB5A8D4}"/>
                </a:ext>
              </a:extLst>
            </p:cNvPr>
            <p:cNvSpPr/>
            <p:nvPr/>
          </p:nvSpPr>
          <p:spPr>
            <a:xfrm>
              <a:off x="859659" y="2856031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Design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39781D-1092-0AEB-3B34-FA82DB1F5EC8}"/>
                </a:ext>
              </a:extLst>
            </p:cNvPr>
            <p:cNvSpPr/>
            <p:nvPr/>
          </p:nvSpPr>
          <p:spPr>
            <a:xfrm>
              <a:off x="4795553" y="3724648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rgbClr val="00BBDC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nose cone was modified from last year's project to achieve a deflection of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fins haven't achieved </a:t>
              </a:r>
              <a:r>
                <a:rPr lang="en-US" sz="1300" kern="1200" dirty="0" err="1">
                  <a:solidFill>
                    <a:schemeClr val="tx1"/>
                  </a:solidFill>
                  <a:latin typeface="Arial"/>
                  <a:cs typeface="Arial"/>
                </a:rPr>
                <a:t>deflectability</a:t>
              </a: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 yet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69AB11-4812-178A-D5D6-D8BCFAA03E39}"/>
                </a:ext>
              </a:extLst>
            </p:cNvPr>
            <p:cNvSpPr/>
            <p:nvPr/>
          </p:nvSpPr>
          <p:spPr>
            <a:xfrm>
              <a:off x="859659" y="3724648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00BBD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Outcomes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699BE3-2328-E4B1-B313-65BDF20ECCD4}"/>
                </a:ext>
              </a:extLst>
            </p:cNvPr>
            <p:cNvSpPr/>
            <p:nvPr/>
          </p:nvSpPr>
          <p:spPr>
            <a:xfrm>
              <a:off x="4795552" y="459326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We haven't been able to machine some necessary parts for the back body which hasn't allowed us to perform testing currently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012E0E-0469-4FD4-3CB6-BC3690F0311A}"/>
                </a:ext>
              </a:extLst>
            </p:cNvPr>
            <p:cNvSpPr/>
            <p:nvPr/>
          </p:nvSpPr>
          <p:spPr>
            <a:xfrm>
              <a:off x="859659" y="459326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Incomplete Work</a:t>
              </a:r>
            </a:p>
          </p:txBody>
        </p:sp>
      </p:grp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B2EDE421-0169-AB7F-3060-BA6CCF72724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75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EE59-5516-191C-100B-B5F898C1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3" y="-1498"/>
            <a:ext cx="10228053" cy="11602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E2F40-36D7-2263-C9A3-C840F85B1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430DD-91B7-C916-1F6D-292374B2AC3A}"/>
              </a:ext>
            </a:extLst>
          </p:cNvPr>
          <p:cNvGrpSpPr/>
          <p:nvPr/>
        </p:nvGrpSpPr>
        <p:grpSpPr>
          <a:xfrm>
            <a:off x="859659" y="1118797"/>
            <a:ext cx="9839735" cy="4264118"/>
            <a:chOff x="859659" y="1118797"/>
            <a:chExt cx="9839735" cy="426411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36BF5B2-5E49-BD75-1E4A-8389F29A48E8}"/>
                </a:ext>
              </a:extLst>
            </p:cNvPr>
            <p:cNvSpPr/>
            <p:nvPr/>
          </p:nvSpPr>
          <p:spPr>
            <a:xfrm>
              <a:off x="4795552" y="1118797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To create a scale model of a projectile with an articulating nose cone and deflectable fins for subsonic wind tunnel testing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374DC6-D0A4-34BE-3DC1-C9E0E490729A}"/>
                </a:ext>
              </a:extLst>
            </p:cNvPr>
            <p:cNvSpPr/>
            <p:nvPr/>
          </p:nvSpPr>
          <p:spPr>
            <a:xfrm>
              <a:off x="859659" y="1118797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 dirty="0">
                  <a:solidFill>
                    <a:schemeClr val="tx1"/>
                  </a:solidFill>
                  <a:latin typeface="Arial"/>
                  <a:cs typeface="Arial"/>
                </a:rPr>
                <a:t>Objective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79EBCB-0081-AE38-48D8-040DEEBE3349}"/>
                </a:ext>
              </a:extLst>
            </p:cNvPr>
            <p:cNvSpPr/>
            <p:nvPr/>
          </p:nvSpPr>
          <p:spPr>
            <a:xfrm>
              <a:off x="4795553" y="198741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Nose Cone Deflection of up to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Fin Deflection of up to 30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Time Constant of 0.5 seconds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DE2758-3A8B-4F58-B94C-23CDCD12F106}"/>
                </a:ext>
              </a:extLst>
            </p:cNvPr>
            <p:cNvSpPr/>
            <p:nvPr/>
          </p:nvSpPr>
          <p:spPr>
            <a:xfrm>
              <a:off x="859659" y="198741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Targets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4B241B-4CE8-7B94-A755-80DC96D92C95}"/>
                </a:ext>
              </a:extLst>
            </p:cNvPr>
            <p:cNvSpPr/>
            <p:nvPr/>
          </p:nvSpPr>
          <p:spPr>
            <a:xfrm>
              <a:off x="4795553" y="2856031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For the nose cone a stepper motor was implemented to control the deflection and for the fin deflection servo motors were used along with a gear train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FBEB4B-087A-CA4F-DE4F-D06B3DB5A8D4}"/>
                </a:ext>
              </a:extLst>
            </p:cNvPr>
            <p:cNvSpPr/>
            <p:nvPr/>
          </p:nvSpPr>
          <p:spPr>
            <a:xfrm>
              <a:off x="859659" y="2856031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 dirty="0">
                  <a:solidFill>
                    <a:schemeClr val="tx1"/>
                  </a:solidFill>
                  <a:latin typeface="Arial"/>
                  <a:cs typeface="Arial"/>
                </a:rPr>
                <a:t>Design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039781D-1092-0AEB-3B34-FA82DB1F5EC8}"/>
                </a:ext>
              </a:extLst>
            </p:cNvPr>
            <p:cNvSpPr/>
            <p:nvPr/>
          </p:nvSpPr>
          <p:spPr>
            <a:xfrm>
              <a:off x="4795553" y="3724648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nose cone was modified from last year's project to achieve a deflection of 5 degrees</a:t>
              </a:r>
            </a:p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The fins haven't achieved </a:t>
              </a:r>
              <a:r>
                <a:rPr lang="en-US" sz="1300" kern="1200" dirty="0" err="1">
                  <a:solidFill>
                    <a:schemeClr val="tx1"/>
                  </a:solidFill>
                  <a:latin typeface="Arial"/>
                  <a:cs typeface="Arial"/>
                </a:rPr>
                <a:t>deflectability</a:t>
              </a: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 yet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269AB11-4812-178A-D5D6-D8BCFAA03E39}"/>
                </a:ext>
              </a:extLst>
            </p:cNvPr>
            <p:cNvSpPr/>
            <p:nvPr/>
          </p:nvSpPr>
          <p:spPr>
            <a:xfrm>
              <a:off x="859659" y="3724648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>
                  <a:solidFill>
                    <a:schemeClr val="tx1"/>
                  </a:solidFill>
                  <a:latin typeface="Arial"/>
                  <a:cs typeface="Arial"/>
                </a:rPr>
                <a:t>Outcomes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699BE3-2328-E4B1-B313-65BDF20ECCD4}"/>
                </a:ext>
              </a:extLst>
            </p:cNvPr>
            <p:cNvSpPr/>
            <p:nvPr/>
          </p:nvSpPr>
          <p:spPr>
            <a:xfrm>
              <a:off x="4795552" y="4593264"/>
              <a:ext cx="5903841" cy="789651"/>
            </a:xfrm>
            <a:custGeom>
              <a:avLst/>
              <a:gdLst>
                <a:gd name="connsiteX0" fmla="*/ 0 w 5903841"/>
                <a:gd name="connsiteY0" fmla="*/ 98706 h 789651"/>
                <a:gd name="connsiteX1" fmla="*/ 5509016 w 5903841"/>
                <a:gd name="connsiteY1" fmla="*/ 98706 h 789651"/>
                <a:gd name="connsiteX2" fmla="*/ 5509016 w 5903841"/>
                <a:gd name="connsiteY2" fmla="*/ 0 h 789651"/>
                <a:gd name="connsiteX3" fmla="*/ 5903841 w 5903841"/>
                <a:gd name="connsiteY3" fmla="*/ 394826 h 789651"/>
                <a:gd name="connsiteX4" fmla="*/ 5509016 w 5903841"/>
                <a:gd name="connsiteY4" fmla="*/ 789651 h 789651"/>
                <a:gd name="connsiteX5" fmla="*/ 5509016 w 5903841"/>
                <a:gd name="connsiteY5" fmla="*/ 690945 h 789651"/>
                <a:gd name="connsiteX6" fmla="*/ 0 w 5903841"/>
                <a:gd name="connsiteY6" fmla="*/ 690945 h 789651"/>
                <a:gd name="connsiteX7" fmla="*/ 0 w 5903841"/>
                <a:gd name="connsiteY7" fmla="*/ 98706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03841" h="789651">
                  <a:moveTo>
                    <a:pt x="0" y="98706"/>
                  </a:moveTo>
                  <a:lnTo>
                    <a:pt x="5509016" y="98706"/>
                  </a:lnTo>
                  <a:lnTo>
                    <a:pt x="5509016" y="0"/>
                  </a:lnTo>
                  <a:lnTo>
                    <a:pt x="5903841" y="394826"/>
                  </a:lnTo>
                  <a:lnTo>
                    <a:pt x="5509016" y="789651"/>
                  </a:lnTo>
                  <a:lnTo>
                    <a:pt x="5509016" y="690945"/>
                  </a:lnTo>
                  <a:lnTo>
                    <a:pt x="0" y="690945"/>
                  </a:lnTo>
                  <a:lnTo>
                    <a:pt x="0" y="98706"/>
                  </a:lnTo>
                  <a:close/>
                </a:path>
              </a:pathLst>
            </a:custGeom>
            <a:solidFill>
              <a:srgbClr val="00CFB4"/>
            </a:solidFill>
            <a:ln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" tIns="106961" rIns="304374" bIns="106961" numCol="1" spcCol="1270" anchor="t" anchorCtr="0">
              <a:noAutofit/>
            </a:bodyPr>
            <a:lstStyle/>
            <a:p>
              <a:pPr marL="285750" lvl="1" indent="-285750" algn="l" defTabSz="5778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v"/>
              </a:pPr>
              <a:r>
                <a:rPr lang="en-US" sz="1300" kern="1200" dirty="0">
                  <a:solidFill>
                    <a:schemeClr val="tx1"/>
                  </a:solidFill>
                  <a:latin typeface="Arial"/>
                  <a:cs typeface="Arial"/>
                </a:rPr>
                <a:t>We haven't been able to machine some necessary parts for the back body which hasn't allowed us to perform testing currently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012E0E-0469-4FD4-3CB6-BC3690F0311A}"/>
                </a:ext>
              </a:extLst>
            </p:cNvPr>
            <p:cNvSpPr/>
            <p:nvPr/>
          </p:nvSpPr>
          <p:spPr>
            <a:xfrm>
              <a:off x="859659" y="4593264"/>
              <a:ext cx="3935894" cy="789651"/>
            </a:xfrm>
            <a:custGeom>
              <a:avLst/>
              <a:gdLst>
                <a:gd name="connsiteX0" fmla="*/ 0 w 3935894"/>
                <a:gd name="connsiteY0" fmla="*/ 131611 h 789651"/>
                <a:gd name="connsiteX1" fmla="*/ 131611 w 3935894"/>
                <a:gd name="connsiteY1" fmla="*/ 0 h 789651"/>
                <a:gd name="connsiteX2" fmla="*/ 3804283 w 3935894"/>
                <a:gd name="connsiteY2" fmla="*/ 0 h 789651"/>
                <a:gd name="connsiteX3" fmla="*/ 3935894 w 3935894"/>
                <a:gd name="connsiteY3" fmla="*/ 131611 h 789651"/>
                <a:gd name="connsiteX4" fmla="*/ 3935894 w 3935894"/>
                <a:gd name="connsiteY4" fmla="*/ 658040 h 789651"/>
                <a:gd name="connsiteX5" fmla="*/ 3804283 w 3935894"/>
                <a:gd name="connsiteY5" fmla="*/ 789651 h 789651"/>
                <a:gd name="connsiteX6" fmla="*/ 131611 w 3935894"/>
                <a:gd name="connsiteY6" fmla="*/ 789651 h 789651"/>
                <a:gd name="connsiteX7" fmla="*/ 0 w 3935894"/>
                <a:gd name="connsiteY7" fmla="*/ 658040 h 789651"/>
                <a:gd name="connsiteX8" fmla="*/ 0 w 3935894"/>
                <a:gd name="connsiteY8" fmla="*/ 131611 h 78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894" h="789651">
                  <a:moveTo>
                    <a:pt x="0" y="131611"/>
                  </a:moveTo>
                  <a:cubicBezTo>
                    <a:pt x="0" y="58924"/>
                    <a:pt x="58924" y="0"/>
                    <a:pt x="131611" y="0"/>
                  </a:cubicBezTo>
                  <a:lnTo>
                    <a:pt x="3804283" y="0"/>
                  </a:lnTo>
                  <a:cubicBezTo>
                    <a:pt x="3876970" y="0"/>
                    <a:pt x="3935894" y="58924"/>
                    <a:pt x="3935894" y="131611"/>
                  </a:cubicBezTo>
                  <a:lnTo>
                    <a:pt x="3935894" y="658040"/>
                  </a:lnTo>
                  <a:cubicBezTo>
                    <a:pt x="3935894" y="730727"/>
                    <a:pt x="3876970" y="789651"/>
                    <a:pt x="3804283" y="789651"/>
                  </a:cubicBezTo>
                  <a:lnTo>
                    <a:pt x="131611" y="789651"/>
                  </a:lnTo>
                  <a:cubicBezTo>
                    <a:pt x="58924" y="789651"/>
                    <a:pt x="0" y="730727"/>
                    <a:pt x="0" y="658040"/>
                  </a:cubicBezTo>
                  <a:lnTo>
                    <a:pt x="0" y="131611"/>
                  </a:lnTo>
                  <a:close/>
                </a:path>
              </a:pathLst>
            </a:custGeom>
            <a:solidFill>
              <a:srgbClr val="00CFB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518" tIns="109033" rIns="179518" bIns="109033" numCol="1" spcCol="1270" anchor="ctr" anchorCtr="0">
              <a:noAutofit/>
            </a:bodyPr>
            <a:lstStyle/>
            <a:p>
              <a:pPr marL="0" lvl="0" indent="0" algn="ctr" defTabSz="16446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700" kern="1200" dirty="0">
                  <a:solidFill>
                    <a:schemeClr val="tx1"/>
                  </a:solidFill>
                  <a:latin typeface="Arial"/>
                  <a:cs typeface="Arial"/>
                </a:rPr>
                <a:t>Incomplete Work</a:t>
              </a:r>
            </a:p>
          </p:txBody>
        </p:sp>
      </p:grpSp>
      <p:sp>
        <p:nvSpPr>
          <p:cNvPr id="83" name="Content Placeholder 5">
            <a:extLst>
              <a:ext uri="{FF2B5EF4-FFF2-40B4-BE49-F238E27FC236}">
                <a16:creationId xmlns:a16="http://schemas.microsoft.com/office/drawing/2014/main" id="{B2EDE421-0169-AB7F-3060-BA6CCF72724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51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F3DA2-4D1C-5C49-92D9-CF10F63B0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B172-8CBB-994A-A44F-895F7DFDD173}"/>
              </a:ext>
            </a:extLst>
          </p:cNvPr>
          <p:cNvSpPr txBox="1"/>
          <p:nvPr/>
        </p:nvSpPr>
        <p:spPr>
          <a:xfrm>
            <a:off x="915580" y="4662462"/>
            <a:ext cx="235104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Rajan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Kumar</a:t>
            </a: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Sponsor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82E32-61BF-42DB-99A3-C965689924AE}"/>
              </a:ext>
            </a:extLst>
          </p:cNvPr>
          <p:cNvSpPr txBox="1"/>
          <p:nvPr/>
        </p:nvSpPr>
        <p:spPr>
          <a:xfrm>
            <a:off x="6228270" y="4662462"/>
            <a:ext cx="258528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Dr. Jonas Gustavsson</a:t>
            </a: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EFAB0-B0C5-461B-8A27-293B2F6E52B5}"/>
              </a:ext>
            </a:extLst>
          </p:cNvPr>
          <p:cNvSpPr txBox="1"/>
          <p:nvPr/>
        </p:nvSpPr>
        <p:spPr>
          <a:xfrm>
            <a:off x="9137075" y="4662462"/>
            <a:ext cx="230871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Robert Smith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081E43-7C04-DDFB-CC0E-8D521BAF5D74}"/>
              </a:ext>
            </a:extLst>
          </p:cNvPr>
          <p:cNvSpPr txBox="1">
            <a:spLocks/>
          </p:cNvSpPr>
          <p:nvPr/>
        </p:nvSpPr>
        <p:spPr>
          <a:xfrm>
            <a:off x="326571" y="30522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Sponsor and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D5404-1648-7B6B-6EAD-E140AF94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09"/>
          <a:stretch/>
        </p:blipFill>
        <p:spPr>
          <a:xfrm>
            <a:off x="838275" y="1579985"/>
            <a:ext cx="2505659" cy="3000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F351F-80C4-8C75-3332-3BFF84FA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59"/>
          <a:stretch/>
        </p:blipFill>
        <p:spPr>
          <a:xfrm>
            <a:off x="6268081" y="1579985"/>
            <a:ext cx="2505659" cy="3000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CA00EC-35D3-E5B5-6232-BBC2F76B2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40" t="10504" r="13984" b="37328"/>
          <a:stretch/>
        </p:blipFill>
        <p:spPr>
          <a:xfrm>
            <a:off x="9000466" y="1531972"/>
            <a:ext cx="2581934" cy="3088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AE5B9-3F89-BC14-9831-189C29F65F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4" y="2766977"/>
            <a:ext cx="2476626" cy="717406"/>
          </a:xfrm>
          <a:prstGeom prst="rect">
            <a:avLst/>
          </a:prstGeom>
          <a:noFill/>
          <a:effectLst/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7E0427F-AFA6-3EB6-7D78-D33AB887D386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8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08BEAF-F24D-A3BE-5FD6-6046115D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6494" b="8132"/>
          <a:stretch/>
        </p:blipFill>
        <p:spPr>
          <a:xfrm>
            <a:off x="0" y="0"/>
            <a:ext cx="12192000" cy="5928360"/>
          </a:xfrm>
          <a:prstGeom prst="rect">
            <a:avLst/>
          </a:prstGeom>
        </p:spPr>
      </p:pic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A8C3F95-66B5-452D-8153-3216AE056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4101C-439A-4B4A-8615-B63CB065D83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374790-2055-45CC-90F4-A0DF3D8E1BEC}"/>
              </a:ext>
            </a:extLst>
          </p:cNvPr>
          <p:cNvSpPr/>
          <p:nvPr/>
        </p:nvSpPr>
        <p:spPr>
          <a:xfrm>
            <a:off x="1" y="0"/>
            <a:ext cx="12192000" cy="1168400"/>
          </a:xfrm>
          <a:prstGeom prst="rect">
            <a:avLst/>
          </a:prstGeom>
          <a:solidFill>
            <a:schemeClr val="tx2">
              <a:alpha val="83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Thanks for listening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7E26D-0FAE-4840-AE63-79C3A8BDF4C4}"/>
              </a:ext>
            </a:extLst>
          </p:cNvPr>
          <p:cNvGrpSpPr/>
          <p:nvPr/>
        </p:nvGrpSpPr>
        <p:grpSpPr>
          <a:xfrm>
            <a:off x="440286" y="1350037"/>
            <a:ext cx="3427356" cy="1973525"/>
            <a:chOff x="440286" y="1350037"/>
            <a:chExt cx="3427356" cy="19735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DCC876B-1489-45D5-96C5-A6BF3E271356}"/>
                </a:ext>
              </a:extLst>
            </p:cNvPr>
            <p:cNvSpPr/>
            <p:nvPr/>
          </p:nvSpPr>
          <p:spPr>
            <a:xfrm>
              <a:off x="440286" y="1350037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D9A1C4-3836-4AA9-ADDB-273593C4712C}"/>
                </a:ext>
              </a:extLst>
            </p:cNvPr>
            <p:cNvSpPr txBox="1"/>
            <p:nvPr/>
          </p:nvSpPr>
          <p:spPr>
            <a:xfrm>
              <a:off x="2153964" y="1798189"/>
              <a:ext cx="1542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Jack 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Corbin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800E7-1D06-4AA8-AC1E-61FA456B824A}"/>
              </a:ext>
            </a:extLst>
          </p:cNvPr>
          <p:cNvGrpSpPr/>
          <p:nvPr/>
        </p:nvGrpSpPr>
        <p:grpSpPr>
          <a:xfrm>
            <a:off x="440286" y="3668506"/>
            <a:ext cx="3427356" cy="1973525"/>
            <a:chOff x="440286" y="3668506"/>
            <a:chExt cx="3427356" cy="19735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2C125F9-079C-4A41-A929-EC002132DDEF}"/>
                </a:ext>
              </a:extLst>
            </p:cNvPr>
            <p:cNvSpPr/>
            <p:nvPr/>
          </p:nvSpPr>
          <p:spPr>
            <a:xfrm>
              <a:off x="440286" y="3668506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C3B898-3900-4C03-B1C1-FFB03ED6E37C}"/>
                </a:ext>
              </a:extLst>
            </p:cNvPr>
            <p:cNvSpPr txBox="1"/>
            <p:nvPr/>
          </p:nvSpPr>
          <p:spPr>
            <a:xfrm>
              <a:off x="2153964" y="4116658"/>
              <a:ext cx="1542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Prosley Dorcely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0E203-BACA-40C2-839E-223B8AD74F0F}"/>
              </a:ext>
            </a:extLst>
          </p:cNvPr>
          <p:cNvGrpSpPr/>
          <p:nvPr/>
        </p:nvGrpSpPr>
        <p:grpSpPr>
          <a:xfrm>
            <a:off x="8324358" y="1350035"/>
            <a:ext cx="3427356" cy="1973525"/>
            <a:chOff x="8324358" y="1350035"/>
            <a:chExt cx="3427356" cy="1973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E98E8D-D3FB-4264-826B-153CEFC1B9F5}"/>
                </a:ext>
              </a:extLst>
            </p:cNvPr>
            <p:cNvSpPr/>
            <p:nvPr/>
          </p:nvSpPr>
          <p:spPr>
            <a:xfrm>
              <a:off x="8324358" y="1350035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B62808-8B55-4A65-928C-E2B6D77C26E6}"/>
                </a:ext>
              </a:extLst>
            </p:cNvPr>
            <p:cNvSpPr txBox="1"/>
            <p:nvPr/>
          </p:nvSpPr>
          <p:spPr>
            <a:xfrm>
              <a:off x="9942082" y="1982854"/>
              <a:ext cx="1763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Deepkumar Patel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2E8180-659B-475B-9476-0D2EB221B63A}"/>
              </a:ext>
            </a:extLst>
          </p:cNvPr>
          <p:cNvGrpSpPr/>
          <p:nvPr/>
        </p:nvGrpSpPr>
        <p:grpSpPr>
          <a:xfrm>
            <a:off x="8345571" y="3641628"/>
            <a:ext cx="3427356" cy="1973525"/>
            <a:chOff x="8345571" y="3641628"/>
            <a:chExt cx="3427356" cy="197352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52CB451-D608-428B-92DD-127F2107DB38}"/>
                </a:ext>
              </a:extLst>
            </p:cNvPr>
            <p:cNvSpPr/>
            <p:nvPr/>
          </p:nvSpPr>
          <p:spPr>
            <a:xfrm>
              <a:off x="8345571" y="3641628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5CF62B-6414-4E5C-A1EE-A0E6206FBD56}"/>
                </a:ext>
              </a:extLst>
            </p:cNvPr>
            <p:cNvSpPr txBox="1"/>
            <p:nvPr/>
          </p:nvSpPr>
          <p:spPr>
            <a:xfrm>
              <a:off x="9823626" y="4148906"/>
              <a:ext cx="18822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Aaron </a:t>
              </a:r>
            </a:p>
            <a:p>
              <a:r>
                <a:rPr lang="en-US" sz="2800">
                  <a:solidFill>
                    <a:schemeClr val="bg1"/>
                  </a:solidFill>
                </a:rPr>
                <a:t>Weingarten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E45725-3496-98F0-8A9F-31CCA1AD2CBE}"/>
              </a:ext>
            </a:extLst>
          </p:cNvPr>
          <p:cNvGrpSpPr/>
          <p:nvPr/>
        </p:nvGrpSpPr>
        <p:grpSpPr>
          <a:xfrm>
            <a:off x="4392928" y="2442237"/>
            <a:ext cx="3427356" cy="1973525"/>
            <a:chOff x="440286" y="3668506"/>
            <a:chExt cx="3427356" cy="19735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D4E6BA8-5EA8-1279-22B8-BED95AF5BD93}"/>
                </a:ext>
              </a:extLst>
            </p:cNvPr>
            <p:cNvSpPr/>
            <p:nvPr/>
          </p:nvSpPr>
          <p:spPr>
            <a:xfrm>
              <a:off x="440286" y="3668506"/>
              <a:ext cx="3427356" cy="1973525"/>
            </a:xfrm>
            <a:prstGeom prst="roundRect">
              <a:avLst/>
            </a:prstGeom>
            <a:solidFill>
              <a:srgbClr val="647183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5C210D-40E3-4146-C1A0-4FC5A7870A2A}"/>
                </a:ext>
              </a:extLst>
            </p:cNvPr>
            <p:cNvSpPr txBox="1"/>
            <p:nvPr/>
          </p:nvSpPr>
          <p:spPr>
            <a:xfrm>
              <a:off x="2153964" y="4116658"/>
              <a:ext cx="15420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Emily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Groth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A966FC-E6CC-2BFB-68CB-2EFC79B6429E}"/>
              </a:ext>
            </a:extLst>
          </p:cNvPr>
          <p:cNvGrpSpPr/>
          <p:nvPr/>
        </p:nvGrpSpPr>
        <p:grpSpPr>
          <a:xfrm>
            <a:off x="844983" y="1548018"/>
            <a:ext cx="8972028" cy="3897585"/>
            <a:chOff x="844983" y="1548018"/>
            <a:chExt cx="8972028" cy="3897585"/>
          </a:xfrm>
        </p:grpSpPr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8C16BBB4-B09E-CD22-08B1-CBC18D4F2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1569" y="3870302"/>
              <a:ext cx="1094974" cy="15753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6CDF45D2-47BA-F875-4006-290E506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9647" y="1549146"/>
              <a:ext cx="1057364" cy="15753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5" descr="A picture containing person, wall, indoor, person&#10;&#10;Description automatically generated">
              <a:extLst>
                <a:ext uri="{FF2B5EF4-FFF2-40B4-BE49-F238E27FC236}">
                  <a16:creationId xmlns:a16="http://schemas.microsoft.com/office/drawing/2014/main" id="{E684BB98-8203-0552-35FD-8AC43F1EE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4923" y="2644034"/>
              <a:ext cx="1089601" cy="15699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B51D6D7C-9B6F-81CC-C6E8-F88B74BD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4983" y="1548018"/>
              <a:ext cx="1105720" cy="15645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19">
              <a:extLst>
                <a:ext uri="{FF2B5EF4-FFF2-40B4-BE49-F238E27FC236}">
                  <a16:creationId xmlns:a16="http://schemas.microsoft.com/office/drawing/2014/main" id="{FCABA443-2E27-E2C1-E605-056757B55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0073" y="3870302"/>
              <a:ext cx="1041247" cy="156992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CE39D92-DEF3-C776-174D-1491F7576CAE}"/>
              </a:ext>
            </a:extLst>
          </p:cNvPr>
          <p:cNvSpPr txBox="1">
            <a:spLocks/>
          </p:cNvSpPr>
          <p:nvPr/>
        </p:nvSpPr>
        <p:spPr>
          <a:xfrm>
            <a:off x="5139571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06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E5D37-D547-C406-F053-C1D6E604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2" y="170689"/>
            <a:ext cx="4927642" cy="747403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tx1"/>
                </a:solidFill>
                <a:latin typeface="Arial"/>
                <a:cs typeface="Arial"/>
              </a:rPr>
              <a:t>Concept Selection</a:t>
            </a:r>
            <a:endParaRPr lang="en-US" sz="4000">
              <a:solidFill>
                <a:schemeClr val="tx1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5612824-B916-623B-28E9-3CFAE3CBE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665623"/>
              </p:ext>
            </p:extLst>
          </p:nvPr>
        </p:nvGraphicFramePr>
        <p:xfrm>
          <a:off x="1430546" y="1157377"/>
          <a:ext cx="8745849" cy="38456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943557">
                  <a:extLst>
                    <a:ext uri="{9D8B030D-6E8A-4147-A177-3AD203B41FA5}">
                      <a16:colId xmlns:a16="http://schemas.microsoft.com/office/drawing/2014/main" val="3705712953"/>
                    </a:ext>
                  </a:extLst>
                </a:gridCol>
                <a:gridCol w="2802292">
                  <a:extLst>
                    <a:ext uri="{9D8B030D-6E8A-4147-A177-3AD203B41FA5}">
                      <a16:colId xmlns:a16="http://schemas.microsoft.com/office/drawing/2014/main" val="3412937744"/>
                    </a:ext>
                  </a:extLst>
                </a:gridCol>
              </a:tblGrid>
              <a:tr h="646981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</a:rPr>
                        <a:t>Concept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23619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effectLst/>
                        </a:rPr>
                        <a:t>Alternative Value 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solidFill>
                      <a:srgbClr val="23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353708"/>
                  </a:ext>
                </a:extLst>
              </a:tr>
              <a:tr h="106623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projectile has an interior pulley system that deflects the nose cone to alter flight path  </a:t>
                      </a: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0.258482 </a:t>
                      </a: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461823"/>
                  </a:ext>
                </a:extLst>
              </a:tr>
              <a:tr h="106623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projectile uses articulating nose cone and dynamically deflectable fins for flight control  </a:t>
                      </a: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0.47494 </a:t>
                      </a: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6713563"/>
                  </a:ext>
                </a:extLst>
              </a:tr>
              <a:tr h="1066233"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projectile uses thrust vectoring nozzles to articulate the nose cone to a desired deflection  </a:t>
                      </a: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0.266536 </a:t>
                      </a:r>
                      <a:endParaRPr 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534183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1E5C0-B996-6AC5-3EAB-C56661866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DB435-3134-BC03-64CA-A1427B921EA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B49D859-F77A-96A5-0470-027A46718DDE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06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9A78-86D6-262D-914F-4D3C5BF3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56" y="38371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Markets and Stakeholders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EC757-4FD7-F9AA-FE6E-07B3D91C8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26" name="Diagram 26">
            <a:extLst>
              <a:ext uri="{FF2B5EF4-FFF2-40B4-BE49-F238E27FC236}">
                <a16:creationId xmlns:a16="http://schemas.microsoft.com/office/drawing/2014/main" id="{3F96406A-8834-AD63-69E6-F5ABD3B8E22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83649565"/>
              </p:ext>
            </p:extLst>
          </p:nvPr>
        </p:nvGraphicFramePr>
        <p:xfrm>
          <a:off x="366531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72" name="Diagram 372">
            <a:extLst>
              <a:ext uri="{FF2B5EF4-FFF2-40B4-BE49-F238E27FC236}">
                <a16:creationId xmlns:a16="http://schemas.microsoft.com/office/drawing/2014/main" id="{E17C786B-36FB-B3B4-E7C6-805A122889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812323"/>
              </p:ext>
            </p:extLst>
          </p:nvPr>
        </p:nvGraphicFramePr>
        <p:xfrm>
          <a:off x="6339069" y="3121704"/>
          <a:ext cx="5486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73DE1B-61AE-388E-B0A8-5951FF9D5963}"/>
              </a:ext>
            </a:extLst>
          </p:cNvPr>
          <p:cNvSpPr/>
          <p:nvPr/>
        </p:nvSpPr>
        <p:spPr>
          <a:xfrm>
            <a:off x="4805422" y="1653218"/>
            <a:ext cx="2581155" cy="1068651"/>
          </a:xfrm>
          <a:prstGeom prst="roundRect">
            <a:avLst/>
          </a:prstGeom>
          <a:solidFill>
            <a:srgbClr val="EE2737"/>
          </a:solidFill>
          <a:ln>
            <a:solidFill>
              <a:srgbClr val="EE2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FCAAP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3ED27FA-5793-744E-EC17-DBB1554385F9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87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C1B91-79F7-E032-8C03-9766A840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Motor Configuration</a:t>
            </a:r>
          </a:p>
        </p:txBody>
      </p:sp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7299023D-4571-C8C3-5304-AFCE88E85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" r="8959" b="5"/>
          <a:stretch/>
        </p:blipFill>
        <p:spPr>
          <a:xfrm>
            <a:off x="237310" y="1220424"/>
            <a:ext cx="4029891" cy="4237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7480F21-DB72-5839-9F2F-2E1289F2998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79235" y="2648719"/>
            <a:ext cx="3440396" cy="1284375"/>
          </a:xfrm>
          <a:solidFill>
            <a:srgbClr val="EE2737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/>
              <a:t>CAD model for the motors and gears configuration </a:t>
            </a:r>
          </a:p>
        </p:txBody>
      </p:sp>
      <p:pic>
        <p:nvPicPr>
          <p:cNvPr id="11" name="Picture 11" descr="Diagram, icon&#10;&#10;Description automatically generated">
            <a:extLst>
              <a:ext uri="{FF2B5EF4-FFF2-40B4-BE49-F238E27FC236}">
                <a16:creationId xmlns:a16="http://schemas.microsoft.com/office/drawing/2014/main" id="{A82D0529-DD7B-11D3-C5CA-BDF8A6703922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l="6963" r="9814" b="-2"/>
          <a:stretch/>
        </p:blipFill>
        <p:spPr>
          <a:xfrm>
            <a:off x="7924799" y="1220424"/>
            <a:ext cx="4029891" cy="4237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AD99D5D-1136-7889-C6B1-27892F582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408" y="5479734"/>
            <a:ext cx="3473132" cy="457200"/>
          </a:xfrm>
        </p:spPr>
        <p:txBody>
          <a:bodyPr/>
          <a:lstStyle/>
          <a:p>
            <a:pPr algn="ctr"/>
            <a:r>
              <a:rPr lang="en-US"/>
              <a:t>Angled View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04EEF43-23DC-18FD-D2D0-6BF8ED9A4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7462" y="5479734"/>
            <a:ext cx="3478763" cy="457200"/>
          </a:xfrm>
        </p:spPr>
        <p:txBody>
          <a:bodyPr/>
          <a:lstStyle/>
          <a:p>
            <a:pPr algn="ctr"/>
            <a:r>
              <a:rPr lang="en-US"/>
              <a:t>Back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89EBD-54F5-80B8-4EBE-86A5F79FE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0595EA-E882-3B1B-9D6D-2AAA601A7E2E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latin typeface="Arial"/>
                <a:cs typeface="Arial"/>
              </a:rPr>
              <a:t>Prosley</a:t>
            </a:r>
            <a:r>
              <a:rPr lang="en-US">
                <a:latin typeface="Arial"/>
                <a:cs typeface="Arial"/>
              </a:rPr>
              <a:t> Dorcely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76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DF1A-92B1-1A7D-7527-199E000A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Gear Selection (Clean up make more presentable)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FBBE1-0B4E-2B10-0E95-D4FDBC6C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6" y="2119540"/>
            <a:ext cx="3167743" cy="24198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Plastic Miter Gears</a:t>
            </a:r>
          </a:p>
          <a:p>
            <a:r>
              <a:rPr lang="en-US">
                <a:latin typeface="Arial"/>
                <a:cs typeface="Arial"/>
              </a:rPr>
              <a:t>18 teeth</a:t>
            </a:r>
          </a:p>
          <a:p>
            <a:r>
              <a:rPr lang="en-US">
                <a:latin typeface="Arial"/>
                <a:cs typeface="Arial"/>
              </a:rPr>
              <a:t>Nylon plastic</a:t>
            </a:r>
          </a:p>
          <a:p>
            <a:r>
              <a:rPr lang="en-US">
                <a:latin typeface="Arial"/>
                <a:cs typeface="Arial"/>
              </a:rPr>
              <a:t>Gear pitch: 48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7AF97-3DEF-2E59-B470-475EEC264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7" descr="A picture containing gear, metalware&#10;&#10;Description automatically generated">
            <a:extLst>
              <a:ext uri="{FF2B5EF4-FFF2-40B4-BE49-F238E27FC236}">
                <a16:creationId xmlns:a16="http://schemas.microsoft.com/office/drawing/2014/main" id="{6F9B81A0-5435-AADD-8A11-A77CF1671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1857829"/>
            <a:ext cx="2857500" cy="2771775"/>
          </a:xfrm>
          <a:prstGeom prst="rect">
            <a:avLst/>
          </a:prstGeom>
        </p:spPr>
      </p:pic>
      <p:pic>
        <p:nvPicPr>
          <p:cNvPr id="9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F7E831C6-8B4F-FA98-5F62-141F67710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0" y="1151846"/>
            <a:ext cx="4305300" cy="4010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FF17F05-B9D0-3A8D-1BF2-5B58496A320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Jack Corbin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6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9812D-5395-3688-44AB-C4FAA0AB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02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Attachment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1A15D-8969-DB2D-A48E-ECB9FB0942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FA70A-1991-0080-AD07-09448ABFAFF0}"/>
              </a:ext>
            </a:extLst>
          </p:cNvPr>
          <p:cNvSpPr txBox="1"/>
          <p:nvPr/>
        </p:nvSpPr>
        <p:spPr>
          <a:xfrm>
            <a:off x="8696325" y="3962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18" name="Diagram 18">
            <a:extLst>
              <a:ext uri="{FF2B5EF4-FFF2-40B4-BE49-F238E27FC236}">
                <a16:creationId xmlns:a16="http://schemas.microsoft.com/office/drawing/2014/main" id="{CE081BF0-E8BF-4DD7-B757-3E841E9AB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0823385"/>
              </p:ext>
            </p:extLst>
          </p:nvPr>
        </p:nvGraphicFramePr>
        <p:xfrm>
          <a:off x="587829" y="1186542"/>
          <a:ext cx="5065939" cy="437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73" name="Diagram 973">
            <a:extLst>
              <a:ext uri="{FF2B5EF4-FFF2-40B4-BE49-F238E27FC236}">
                <a16:creationId xmlns:a16="http://schemas.microsoft.com/office/drawing/2014/main" id="{61532207-E0A8-3BB0-D2B1-5E8263B0A5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965542"/>
              </p:ext>
            </p:extLst>
          </p:nvPr>
        </p:nvGraphicFramePr>
        <p:xfrm>
          <a:off x="6444343" y="1186543"/>
          <a:ext cx="5159828" cy="4376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921E1-9182-715F-876C-D4B442FBA0D8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Jack Corbin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3717C-7132-FACF-AF93-217FDFFD9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F771C86-15D9-20B9-3C0D-560B27470C65}"/>
              </a:ext>
            </a:extLst>
          </p:cNvPr>
          <p:cNvSpPr/>
          <p:nvPr/>
        </p:nvSpPr>
        <p:spPr>
          <a:xfrm>
            <a:off x="2124127" y="5424054"/>
            <a:ext cx="1824180" cy="381000"/>
          </a:xfrm>
          <a:prstGeom prst="flowChartAlternateProcess">
            <a:avLst/>
          </a:prstGeom>
          <a:solidFill>
            <a:srgbClr val="236192"/>
          </a:solidFill>
          <a:ln>
            <a:solidFill>
              <a:srgbClr val="236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Right Side View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C4D9516-A785-95D3-3880-C981CCBABA36}"/>
              </a:ext>
            </a:extLst>
          </p:cNvPr>
          <p:cNvSpPr/>
          <p:nvPr/>
        </p:nvSpPr>
        <p:spPr>
          <a:xfrm>
            <a:off x="7770210" y="5424054"/>
            <a:ext cx="1824180" cy="381000"/>
          </a:xfrm>
          <a:prstGeom prst="flowChartAlternateProcess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Back View</a:t>
            </a:r>
          </a:p>
        </p:txBody>
      </p:sp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A30B362F-FC86-DA09-25D5-32764EBDB9D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2413" y="1283008"/>
            <a:ext cx="5481359" cy="3986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C31B2C-77B9-7B21-1D87-276795D20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94" y="1285094"/>
            <a:ext cx="5479472" cy="3983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FBD221A-C212-51C7-D47B-04A28FCD04B6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latin typeface="Arial"/>
                <a:cs typeface="Arial"/>
              </a:rPr>
              <a:t>Prosley</a:t>
            </a:r>
            <a:r>
              <a:rPr lang="en-US">
                <a:latin typeface="Arial"/>
                <a:cs typeface="Arial"/>
              </a:rPr>
              <a:t> Dorcely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8882482-1819-348A-7F03-8EB1FC41944B}"/>
              </a:ext>
            </a:extLst>
          </p:cNvPr>
          <p:cNvSpPr txBox="1">
            <a:spLocks/>
          </p:cNvSpPr>
          <p:nvPr/>
        </p:nvSpPr>
        <p:spPr>
          <a:xfrm>
            <a:off x="300318" y="320301"/>
            <a:ext cx="10515600" cy="966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Back Body Configuration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3B6BD86-2488-06E4-DBC9-7BC967A418AE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Prosley Dorcely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44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58F1E-888F-7768-AF81-F6786A72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Motor Selection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691DC-4A63-4AA4-CB7E-CCF9013C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06A90-B880-628F-8D01-58214DEC3FEC}"/>
              </a:ext>
            </a:extLst>
          </p:cNvPr>
          <p:cNvSpPr txBox="1"/>
          <p:nvPr/>
        </p:nvSpPr>
        <p:spPr>
          <a:xfrm>
            <a:off x="8341659" y="1824317"/>
            <a:ext cx="30121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/>
              <a:buChar char="•"/>
            </a:pPr>
            <a:endParaRPr lang="en-US" sz="2400">
              <a:latin typeface="Arial"/>
              <a:cs typeface="Calibri" panose="020F0502020204030204"/>
            </a:endParaRP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8AA7E755-86BD-4897-ACEA-2951BF87E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16" y="836952"/>
            <a:ext cx="4846399" cy="4228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8BCCEAC-74BD-CCF7-D6EB-A4CADD99CF09}"/>
              </a:ext>
            </a:extLst>
          </p:cNvPr>
          <p:cNvSpPr/>
          <p:nvPr/>
        </p:nvSpPr>
        <p:spPr>
          <a:xfrm>
            <a:off x="316813" y="2120257"/>
            <a:ext cx="5376416" cy="1537343"/>
          </a:xfrm>
          <a:prstGeom prst="round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Specially modified to provide access to the feedback potentiometer through a fourth (green) wire, allowing you to directly measure the position of the output.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EA2052-B258-1BD8-DF95-37C5D037F8D7}"/>
              </a:ext>
            </a:extLst>
          </p:cNvPr>
          <p:cNvSpPr/>
          <p:nvPr/>
        </p:nvSpPr>
        <p:spPr>
          <a:xfrm>
            <a:off x="316813" y="1103940"/>
            <a:ext cx="5376416" cy="942574"/>
          </a:xfrm>
          <a:prstGeom prst="rect">
            <a:avLst/>
          </a:prstGeom>
          <a:solidFill>
            <a:srgbClr val="236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FEETECH Sub-Micro Servo FS0403-FB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B9D5FFD-0F91-94E5-1B62-8183A0B11C63}"/>
              </a:ext>
            </a:extLst>
          </p:cNvPr>
          <p:cNvSpPr/>
          <p:nvPr/>
        </p:nvSpPr>
        <p:spPr>
          <a:xfrm>
            <a:off x="3180885" y="3901535"/>
            <a:ext cx="2743200" cy="1819903"/>
          </a:xfrm>
          <a:prstGeom prst="wedgeRoundRectCallout">
            <a:avLst>
              <a:gd name="adj1" fmla="val 72579"/>
              <a:gd name="adj2" fmla="val -52470"/>
              <a:gd name="adj3" fmla="val 16667"/>
            </a:avLst>
          </a:prstGeom>
          <a:solidFill>
            <a:srgbClr val="A4D233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/>
              <a:t>Specs: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5 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0.79 x 0.76 x 0.33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Positional Feed back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FF49674-BBF4-2A6C-349F-4B88AFCEB14A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Jack Corbin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99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15F-6FBC-BCE2-0735-1B85D070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45" y="-52409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Medium Fidelity Concepts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B10A2-1070-4B80-1DD3-3641B1A3F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7D8FD8-9CD8-FECA-7E77-922ED1D4BD41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710000749"/>
              </p:ext>
            </p:extLst>
          </p:nvPr>
        </p:nvGraphicFramePr>
        <p:xfrm>
          <a:off x="1034796" y="1281261"/>
          <a:ext cx="10122408" cy="4354896"/>
        </p:xfrm>
        <a:graphic>
          <a:graphicData uri="http://schemas.openxmlformats.org/drawingml/2006/table">
            <a:tbl>
              <a:tblPr firstRow="1"/>
              <a:tblGrid>
                <a:gridCol w="1645920">
                  <a:extLst>
                    <a:ext uri="{9D8B030D-6E8A-4147-A177-3AD203B41FA5}">
                      <a16:colId xmlns:a16="http://schemas.microsoft.com/office/drawing/2014/main" val="1292085098"/>
                    </a:ext>
                  </a:extLst>
                </a:gridCol>
                <a:gridCol w="8476488">
                  <a:extLst>
                    <a:ext uri="{9D8B030D-6E8A-4147-A177-3AD203B41FA5}">
                      <a16:colId xmlns:a16="http://schemas.microsoft.com/office/drawing/2014/main" val="249882616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0" i="0">
                          <a:effectLst/>
                          <a:latin typeface="Arial"/>
                          <a:cs typeface="Arial"/>
                        </a:rPr>
                        <a:t>Concept # 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2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0" i="0">
                          <a:effectLst/>
                          <a:latin typeface="Arial"/>
                          <a:cs typeface="Arial"/>
                        </a:rPr>
                        <a:t>Concept Description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188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effectLst/>
                          <a:latin typeface="Arial"/>
                          <a:cs typeface="Arial"/>
                        </a:rPr>
                        <a:t>3 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Arial"/>
                          <a:cs typeface="Arial"/>
                        </a:rPr>
                        <a:t>An interior pulley system that deflects the nose cone to alter flight path 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528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effectLst/>
                          <a:latin typeface="Arial"/>
                          <a:cs typeface="Arial"/>
                        </a:rPr>
                        <a:t>23 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Arial"/>
                          <a:cs typeface="Arial"/>
                        </a:rPr>
                        <a:t>Multi-shape fin which can be altered to allow it to find the target and change flight path 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54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effectLst/>
                          <a:latin typeface="Arial"/>
                          <a:cs typeface="Arial"/>
                        </a:rPr>
                        <a:t>59 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Uses an internal mass for mechanical control to alter flight path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182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effectLst/>
                          <a:latin typeface="Arial"/>
                          <a:cs typeface="Arial"/>
                        </a:rPr>
                        <a:t>69 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Morphing fins that can widen and thin out depending on the forces they are trying to exert 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96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 sz="2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000" b="0" i="0">
                          <a:effectLst/>
                          <a:latin typeface="Arial"/>
                          <a:cs typeface="Arial"/>
                        </a:rPr>
                        <a:t>83 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20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Thrust vectoring nozzles to articulate the nose cone to a desired deflection  </a:t>
                      </a:r>
                    </a:p>
                  </a:txBody>
                  <a:tcPr marL="4456" marR="4456" marT="2228" marB="2228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253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7FDB87C-E965-B3C0-4DA0-A90229FDBED7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latin typeface="Arial"/>
                <a:cs typeface="Arial"/>
              </a:rPr>
              <a:t>Deepkumar</a:t>
            </a:r>
            <a:r>
              <a:rPr lang="en-US" sz="1400">
                <a:latin typeface="Arial"/>
                <a:cs typeface="Arial"/>
              </a:rPr>
              <a:t> Patel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11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15F-6FBC-BCE2-0735-1B85D070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High Fidelity Concepts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B10A2-1070-4B80-1DD3-3641B1A3F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338E2D6-8EBD-581E-9338-5DC5C5892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531160"/>
              </p:ext>
            </p:extLst>
          </p:nvPr>
        </p:nvGraphicFramePr>
        <p:xfrm>
          <a:off x="1265748" y="1825625"/>
          <a:ext cx="9660505" cy="3657101"/>
        </p:xfrm>
        <a:graphic>
          <a:graphicData uri="http://schemas.openxmlformats.org/drawingml/2006/table">
            <a:tbl>
              <a:tblPr firstRow="1" bandCol="1"/>
              <a:tblGrid>
                <a:gridCol w="1769537">
                  <a:extLst>
                    <a:ext uri="{9D8B030D-6E8A-4147-A177-3AD203B41FA5}">
                      <a16:colId xmlns:a16="http://schemas.microsoft.com/office/drawing/2014/main" val="4166954619"/>
                    </a:ext>
                  </a:extLst>
                </a:gridCol>
                <a:gridCol w="7890968">
                  <a:extLst>
                    <a:ext uri="{9D8B030D-6E8A-4147-A177-3AD203B41FA5}">
                      <a16:colId xmlns:a16="http://schemas.microsoft.com/office/drawing/2014/main" val="2176117338"/>
                    </a:ext>
                  </a:extLst>
                </a:gridCol>
              </a:tblGrid>
              <a:tr h="3566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0" i="0">
                          <a:effectLst/>
                          <a:latin typeface="Arial"/>
                          <a:cs typeface="Arial"/>
                        </a:rPr>
                        <a:t>Concept # 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23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500" b="0" i="0">
                          <a:effectLst/>
                          <a:latin typeface="Arial"/>
                          <a:cs typeface="Arial"/>
                        </a:rPr>
                        <a:t>Concept Description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53098"/>
                  </a:ext>
                </a:extLst>
              </a:tr>
              <a:tr h="891501">
                <a:tc>
                  <a:txBody>
                    <a:bodyPr/>
                    <a:lstStyle/>
                    <a:p>
                      <a:pPr fontAlgn="t"/>
                      <a:endParaRPr lang="en-US" sz="2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100" b="0" i="0">
                          <a:effectLst/>
                          <a:latin typeface="Arial"/>
                          <a:cs typeface="Arial"/>
                        </a:rPr>
                        <a:t>27 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100" b="0" i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projectile uses deflectable thrusters to change flight path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108822"/>
                  </a:ext>
                </a:extLst>
              </a:tr>
              <a:tr h="1188666">
                <a:tc>
                  <a:txBody>
                    <a:bodyPr/>
                    <a:lstStyle/>
                    <a:p>
                      <a:pPr fontAlgn="t"/>
                      <a:endParaRPr lang="en-US" sz="2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100" b="0" i="0">
                          <a:effectLst/>
                          <a:latin typeface="Arial"/>
                          <a:cs typeface="Arial"/>
                        </a:rPr>
                        <a:t>34 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100" b="0" i="0">
                          <a:effectLst/>
                          <a:latin typeface="Arial"/>
                          <a:cs typeface="Arial"/>
                        </a:rPr>
                        <a:t>Smart projectile uses articulating nose cone and dynamically deflectable fins for flight control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997007"/>
                  </a:ext>
                </a:extLst>
              </a:tr>
              <a:tr h="1188666">
                <a:tc>
                  <a:txBody>
                    <a:bodyPr/>
                    <a:lstStyle/>
                    <a:p>
                      <a:pPr fontAlgn="t"/>
                      <a:endParaRPr lang="en-US" sz="2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2100" b="0" i="0">
                          <a:effectLst/>
                          <a:latin typeface="Arial"/>
                          <a:cs typeface="Arial"/>
                        </a:rPr>
                        <a:t>53 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2100" b="0" i="0">
                          <a:effectLst/>
                          <a:latin typeface="Arial"/>
                          <a:cs typeface="Arial"/>
                        </a:rPr>
                        <a:t>Smart projectile rapidly ejects and retracts internal mass to change flight path </a:t>
                      </a:r>
                    </a:p>
                  </a:txBody>
                  <a:tcPr marL="7269" marR="7269" marT="3634" marB="3634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3954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0281293-0E15-21CB-C566-000D2FA996B8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latin typeface="Arial"/>
                <a:cs typeface="Arial"/>
              </a:rPr>
              <a:t>Deepkumar</a:t>
            </a:r>
            <a:r>
              <a:rPr lang="en-US" sz="1400">
                <a:latin typeface="Arial"/>
                <a:cs typeface="Arial"/>
              </a:rPr>
              <a:t> Patel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3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41125"/>
            <a:ext cx="10515600" cy="285273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Objective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5559"/>
            <a:ext cx="9598494" cy="1287473"/>
          </a:xfr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The objective of the project is to create a scale model of a projectile with an articulating nose cone and deflectable fins for subsonic wind tunnel testing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.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F5B66-D2F9-CFDF-F095-86E3CA537930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B81EC22-94B9-E212-0EA6-F2501F6A4CB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502207A-F4D1-750F-4960-2C1E7ADBADA9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Deepkumar Patel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AEE3DD-C84E-465E-B73E-59BD8F8B6D58}"/>
              </a:ext>
            </a:extLst>
          </p:cNvPr>
          <p:cNvGrpSpPr/>
          <p:nvPr/>
        </p:nvGrpSpPr>
        <p:grpSpPr>
          <a:xfrm rot="1063907">
            <a:off x="3455240" y="1364500"/>
            <a:ext cx="7875876" cy="1335789"/>
            <a:chOff x="692940" y="1911502"/>
            <a:chExt cx="10446223" cy="2410281"/>
          </a:xfrm>
          <a:solidFill>
            <a:schemeClr val="bg2">
              <a:lumMod val="9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62F22A-B3E4-8E47-F55E-C9DFE4ED356F}"/>
                </a:ext>
              </a:extLst>
            </p:cNvPr>
            <p:cNvSpPr/>
            <p:nvPr/>
          </p:nvSpPr>
          <p:spPr>
            <a:xfrm>
              <a:off x="2931426" y="2173262"/>
              <a:ext cx="8207737" cy="1886764"/>
            </a:xfrm>
            <a:custGeom>
              <a:avLst/>
              <a:gdLst>
                <a:gd name="connsiteX0" fmla="*/ 7826558 w 8207737"/>
                <a:gd name="connsiteY0" fmla="*/ 0 h 1886764"/>
                <a:gd name="connsiteX1" fmla="*/ 8207737 w 8207737"/>
                <a:gd name="connsiteY1" fmla="*/ 943382 h 1886764"/>
                <a:gd name="connsiteX2" fmla="*/ 7826558 w 8207737"/>
                <a:gd name="connsiteY2" fmla="*/ 1886764 h 1886764"/>
                <a:gd name="connsiteX3" fmla="*/ 0 w 8207737"/>
                <a:gd name="connsiteY3" fmla="*/ 1886764 h 1886764"/>
                <a:gd name="connsiteX4" fmla="*/ 0 w 8207737"/>
                <a:gd name="connsiteY4" fmla="*/ 1 h 1886764"/>
                <a:gd name="connsiteX5" fmla="*/ 7826550 w 8207737"/>
                <a:gd name="connsiteY5" fmla="*/ 1 h 188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7737" h="1886764">
                  <a:moveTo>
                    <a:pt x="7826558" y="0"/>
                  </a:moveTo>
                  <a:cubicBezTo>
                    <a:pt x="8037077" y="0"/>
                    <a:pt x="8207737" y="422367"/>
                    <a:pt x="8207737" y="943382"/>
                  </a:cubicBezTo>
                  <a:cubicBezTo>
                    <a:pt x="8207737" y="1464397"/>
                    <a:pt x="8037077" y="1886764"/>
                    <a:pt x="7826558" y="1886764"/>
                  </a:cubicBezTo>
                  <a:lnTo>
                    <a:pt x="0" y="1886764"/>
                  </a:lnTo>
                  <a:lnTo>
                    <a:pt x="0" y="1"/>
                  </a:lnTo>
                  <a:lnTo>
                    <a:pt x="7826550" y="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B44624-E167-3E3F-9CE2-A0A8045E6FB0}"/>
                </a:ext>
              </a:extLst>
            </p:cNvPr>
            <p:cNvSpPr/>
            <p:nvPr/>
          </p:nvSpPr>
          <p:spPr>
            <a:xfrm>
              <a:off x="692940" y="2173265"/>
              <a:ext cx="2630990" cy="1886763"/>
            </a:xfrm>
            <a:custGeom>
              <a:avLst/>
              <a:gdLst>
                <a:gd name="connsiteX0" fmla="*/ 2796350 w 3272903"/>
                <a:gd name="connsiteY0" fmla="*/ 0 h 2347098"/>
                <a:gd name="connsiteX1" fmla="*/ 2796350 w 3272903"/>
                <a:gd name="connsiteY1" fmla="*/ 571 h 2347098"/>
                <a:gd name="connsiteX2" fmla="*/ 2800894 w 3272903"/>
                <a:gd name="connsiteY2" fmla="*/ 0 h 2347098"/>
                <a:gd name="connsiteX3" fmla="*/ 3272903 w 3272903"/>
                <a:gd name="connsiteY3" fmla="*/ 1173549 h 2347098"/>
                <a:gd name="connsiteX4" fmla="*/ 2800894 w 3272903"/>
                <a:gd name="connsiteY4" fmla="*/ 2347098 h 2347098"/>
                <a:gd name="connsiteX5" fmla="*/ 2796350 w 3272903"/>
                <a:gd name="connsiteY5" fmla="*/ 2346528 h 2347098"/>
                <a:gd name="connsiteX6" fmla="*/ 2796350 w 3272903"/>
                <a:gd name="connsiteY6" fmla="*/ 2347098 h 2347098"/>
                <a:gd name="connsiteX7" fmla="*/ 2794412 w 3272903"/>
                <a:gd name="connsiteY7" fmla="*/ 2346284 h 2347098"/>
                <a:gd name="connsiteX8" fmla="*/ 2752634 w 3272903"/>
                <a:gd name="connsiteY8" fmla="*/ 2341039 h 2347098"/>
                <a:gd name="connsiteX9" fmla="*/ 2660533 w 3272903"/>
                <a:gd name="connsiteY9" fmla="*/ 2294338 h 2347098"/>
                <a:gd name="connsiteX10" fmla="*/ 2651889 w 3272903"/>
                <a:gd name="connsiteY10" fmla="*/ 2286472 h 2347098"/>
                <a:gd name="connsiteX11" fmla="*/ 0 w 3272903"/>
                <a:gd name="connsiteY11" fmla="*/ 1173549 h 2347098"/>
                <a:gd name="connsiteX12" fmla="*/ 2651891 w 3272903"/>
                <a:gd name="connsiteY12" fmla="*/ 60625 h 2347098"/>
                <a:gd name="connsiteX13" fmla="*/ 2660533 w 3272903"/>
                <a:gd name="connsiteY13" fmla="*/ 52761 h 2347098"/>
                <a:gd name="connsiteX14" fmla="*/ 2752634 w 3272903"/>
                <a:gd name="connsiteY14" fmla="*/ 6059 h 2347098"/>
                <a:gd name="connsiteX15" fmla="*/ 2794408 w 3272903"/>
                <a:gd name="connsiteY15" fmla="*/ 814 h 234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72903" h="2347098">
                  <a:moveTo>
                    <a:pt x="2796350" y="0"/>
                  </a:moveTo>
                  <a:lnTo>
                    <a:pt x="2796350" y="571"/>
                  </a:lnTo>
                  <a:lnTo>
                    <a:pt x="2800894" y="0"/>
                  </a:lnTo>
                  <a:cubicBezTo>
                    <a:pt x="3061577" y="0"/>
                    <a:pt x="3272903" y="525416"/>
                    <a:pt x="3272903" y="1173549"/>
                  </a:cubicBezTo>
                  <a:cubicBezTo>
                    <a:pt x="3272903" y="1821682"/>
                    <a:pt x="3061577" y="2347098"/>
                    <a:pt x="2800894" y="2347098"/>
                  </a:cubicBezTo>
                  <a:lnTo>
                    <a:pt x="2796350" y="2346528"/>
                  </a:lnTo>
                  <a:lnTo>
                    <a:pt x="2796350" y="2347098"/>
                  </a:lnTo>
                  <a:lnTo>
                    <a:pt x="2794412" y="2346284"/>
                  </a:lnTo>
                  <a:lnTo>
                    <a:pt x="2752634" y="2341039"/>
                  </a:lnTo>
                  <a:cubicBezTo>
                    <a:pt x="2720899" y="2333026"/>
                    <a:pt x="2690093" y="2317197"/>
                    <a:pt x="2660533" y="2294338"/>
                  </a:cubicBezTo>
                  <a:lnTo>
                    <a:pt x="2651889" y="2286472"/>
                  </a:lnTo>
                  <a:lnTo>
                    <a:pt x="0" y="1173549"/>
                  </a:lnTo>
                  <a:lnTo>
                    <a:pt x="2651891" y="60625"/>
                  </a:lnTo>
                  <a:lnTo>
                    <a:pt x="2660533" y="52761"/>
                  </a:lnTo>
                  <a:cubicBezTo>
                    <a:pt x="2690093" y="29901"/>
                    <a:pt x="2720899" y="14072"/>
                    <a:pt x="2752634" y="6059"/>
                  </a:cubicBezTo>
                  <a:lnTo>
                    <a:pt x="2794408" y="814"/>
                  </a:lnTo>
                  <a:close/>
                </a:path>
              </a:pathLst>
            </a:cu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u="sng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322F2B8-A9C0-685D-7AC5-BF84D686C5A1}"/>
                </a:ext>
              </a:extLst>
            </p:cNvPr>
            <p:cNvSpPr/>
            <p:nvPr/>
          </p:nvSpPr>
          <p:spPr>
            <a:xfrm>
              <a:off x="9323204" y="1911502"/>
              <a:ext cx="1749804" cy="523515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3C08B-3D84-7C63-507A-6D3472368DA7}"/>
                </a:ext>
              </a:extLst>
            </p:cNvPr>
            <p:cNvSpPr/>
            <p:nvPr/>
          </p:nvSpPr>
          <p:spPr>
            <a:xfrm flipV="1">
              <a:off x="9323204" y="3798268"/>
              <a:ext cx="1749804" cy="523515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92D05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2986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2712-C5FE-65C7-EED3-42747113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Parts that are re-machined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CC4F7-33CA-7B35-2FEB-C05379B24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F0EE7F4-DC54-39A1-99DF-479DA6856D34}"/>
              </a:ext>
            </a:extLst>
          </p:cNvPr>
          <p:cNvSpPr/>
          <p:nvPr/>
        </p:nvSpPr>
        <p:spPr>
          <a:xfrm>
            <a:off x="1520547" y="1566184"/>
            <a:ext cx="3085876" cy="1851526"/>
          </a:xfrm>
          <a:prstGeom prst="flowChartAlternateProcess">
            <a:avLst/>
          </a:prstGeom>
          <a:solidFill>
            <a:srgbClr val="23619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Back fin body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B8376E8-23AB-0137-034E-7F12A26C3E2D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Prosley Dorcely</a:t>
            </a:r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D1A42D8-B0E1-0848-00FA-4380EF21A2AA}"/>
              </a:ext>
            </a:extLst>
          </p:cNvPr>
          <p:cNvSpPr/>
          <p:nvPr/>
        </p:nvSpPr>
        <p:spPr>
          <a:xfrm>
            <a:off x="7006946" y="1575709"/>
            <a:ext cx="3085876" cy="1851526"/>
          </a:xfrm>
          <a:prstGeom prst="flowChartAlternateProcess">
            <a:avLst/>
          </a:prstGeom>
          <a:solidFill>
            <a:srgbClr val="23619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/>
              <a:t>Fins</a:t>
            </a:r>
            <a:endParaRPr lang="en-US" sz="2800" kern="1200"/>
          </a:p>
        </p:txBody>
      </p:sp>
    </p:spTree>
    <p:extLst>
      <p:ext uri="{BB962C8B-B14F-4D97-AF65-F5344CB8AC3E}">
        <p14:creationId xmlns:p14="http://schemas.microsoft.com/office/powerpoint/2010/main" val="1202773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F15F-6FBC-BCE2-0735-1B85D070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Arial"/>
                <a:cs typeface="Arial"/>
              </a:rPr>
              <a:t>Fin Deflection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b="1" kern="12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E7750D50-A410-B81A-E66A-C549A91C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4593"/>
            <a:ext cx="4629082" cy="435133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63993-33ED-9D53-061C-5ED1C5DB1B41}"/>
              </a:ext>
            </a:extLst>
          </p:cNvPr>
          <p:cNvSpPr txBox="1"/>
          <p:nvPr/>
        </p:nvSpPr>
        <p:spPr>
          <a:xfrm>
            <a:off x="5819741" y="136459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latin typeface="Arial"/>
                <a:cs typeface="Arial"/>
              </a:rPr>
              <a:t>Implement four small motors to control each individual fin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Lack of space in the rear portion of the model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Arial"/>
              <a:cs typeface="Arial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Need to find motors that are small enough to fit in body and have high precision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B10A2-1070-4B80-1DD3-3641B1A3F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FA6DD-8670-0B30-50E4-0C61A02C2F36}"/>
              </a:ext>
            </a:extLst>
          </p:cNvPr>
          <p:cNvSpPr txBox="1"/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>
                <a:latin typeface="Arial"/>
                <a:cs typeface="Arial"/>
              </a:rPr>
              <a:t>Aaron Weingarten</a:t>
            </a:r>
            <a:endParaRPr 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78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9B57-8433-2DEF-4D7A-A022A21D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320301"/>
            <a:ext cx="10515600" cy="966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Fin Motor Configuration 1 (Update with new CAD)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60D274D0-49F9-A048-80D2-A69649EB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742" b="-291"/>
          <a:stretch/>
        </p:blipFill>
        <p:spPr>
          <a:xfrm>
            <a:off x="440151" y="1433420"/>
            <a:ext cx="5487948" cy="398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C1739-F607-2026-4220-E651163C3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CFF1D-A291-C80C-D2AC-0CD814576E7B}"/>
              </a:ext>
            </a:extLst>
          </p:cNvPr>
          <p:cNvSpPr/>
          <p:nvPr/>
        </p:nvSpPr>
        <p:spPr>
          <a:xfrm>
            <a:off x="2257477" y="5481204"/>
            <a:ext cx="180109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Right Side View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2A0A17-7AD7-410F-A209-F8FFC7E7AD93}"/>
              </a:ext>
            </a:extLst>
          </p:cNvPr>
          <p:cNvSpPr/>
          <p:nvPr/>
        </p:nvSpPr>
        <p:spPr>
          <a:xfrm>
            <a:off x="8084535" y="5481204"/>
            <a:ext cx="180109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Back View</a:t>
            </a:r>
          </a:p>
        </p:txBody>
      </p:sp>
      <p:pic>
        <p:nvPicPr>
          <p:cNvPr id="9" name="Picture 10" descr="Diagram&#10;&#10;Description automatically generated">
            <a:extLst>
              <a:ext uri="{FF2B5EF4-FFF2-40B4-BE49-F238E27FC236}">
                <a16:creationId xmlns:a16="http://schemas.microsoft.com/office/drawing/2014/main" id="{06D91C2F-6E88-4914-7057-202BD874F25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264500" y="1431945"/>
            <a:ext cx="5517979" cy="398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5B4335F-40A5-2F27-BBF2-C303C6D71EF0}"/>
              </a:ext>
            </a:extLst>
          </p:cNvPr>
          <p:cNvSpPr txBox="1">
            <a:spLocks/>
          </p:cNvSpPr>
          <p:nvPr/>
        </p:nvSpPr>
        <p:spPr>
          <a:xfrm>
            <a:off x="5181600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Prosley Dorcely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9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6D2B-BA06-0796-77E0-7B1E45C7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Nose Cone Light Weighting (Update on Sintering?)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ACE0A-A0BC-1691-295F-9F1344080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0983" y="3079588"/>
            <a:ext cx="3684588" cy="148304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E784-F4E5-E474-F87E-DF2D916F8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8BCCC-E934-11B3-46FE-A6E6E5751525}"/>
              </a:ext>
            </a:extLst>
          </p:cNvPr>
          <p:cNvSpPr txBox="1"/>
          <p:nvPr/>
        </p:nvSpPr>
        <p:spPr>
          <a:xfrm>
            <a:off x="2395047" y="1978817"/>
            <a:ext cx="32483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Original Model: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Weight: 270g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Simple light weighting can be machined in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7B514-310C-0791-CE29-B9C1512366FC}"/>
              </a:ext>
            </a:extLst>
          </p:cNvPr>
          <p:cNvSpPr txBox="1"/>
          <p:nvPr/>
        </p:nvSpPr>
        <p:spPr>
          <a:xfrm>
            <a:off x="7620876" y="1973441"/>
            <a:ext cx="38022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Alternative Drilling Model: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Weight: 260g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Small weight reduction not worth extra complexity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EC7D14-D2D9-ECC6-DBF1-5A30F9E9510E}"/>
              </a:ext>
            </a:extLst>
          </p:cNvPr>
          <p:cNvSpPr txBox="1"/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kern="1200">
                <a:latin typeface="Arial"/>
                <a:cs typeface="Arial"/>
              </a:rPr>
              <a:t>Em</a:t>
            </a:r>
            <a:r>
              <a:rPr lang="en-US" sz="1400">
                <a:latin typeface="Arial"/>
                <a:cs typeface="Arial"/>
              </a:rPr>
              <a:t>ily Groth</a:t>
            </a:r>
            <a:endParaRPr lang="en-US" sz="1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CCD376-A0FF-3816-F859-24E1978B0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77464" y="3091977"/>
            <a:ext cx="3684588" cy="14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3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9D1F-22D0-D7D5-55D1-8D783F1E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Future Work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1EE9E-A24E-2F85-3AE0-6BAAFB988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D2995665-1F7E-B5D6-B702-F2A710AC9E3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7"/>
          <a:stretch/>
        </p:blipFill>
        <p:spPr>
          <a:xfrm>
            <a:off x="838200" y="2092554"/>
            <a:ext cx="10515600" cy="267289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2F515-8361-8901-B340-BDECE4BE4EAD}"/>
              </a:ext>
            </a:extLst>
          </p:cNvPr>
          <p:cNvSpPr txBox="1"/>
          <p:nvPr/>
        </p:nvSpPr>
        <p:spPr>
          <a:xfrm>
            <a:off x="10460620" y="5568638"/>
            <a:ext cx="178635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latin typeface="Arial"/>
                <a:cs typeface="Arial"/>
              </a:rPr>
              <a:t>Prosley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Dorcely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40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C85C-22C7-0FB7-64F9-506E1626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-248192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Customer Needs Backup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269A5-5710-7B45-A3A7-97B33E2CF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1702417A-A5AD-7E50-8832-F6B4DBA4D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11" y="754149"/>
            <a:ext cx="6516027" cy="510809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39068-FE76-6787-DA0A-850CE713D34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75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15D6A-3D8B-0D16-2CEA-BAAC5A5E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Markets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77ADD-8FEC-B934-45FA-093D4144E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>
                <a:latin typeface="Arial"/>
                <a:cs typeface="Arial"/>
              </a:rPr>
              <a:t>Primary Market</a:t>
            </a:r>
          </a:p>
          <a:p>
            <a:pPr lvl="1"/>
            <a:r>
              <a:rPr lang="en-US">
                <a:latin typeface="Arial"/>
                <a:cs typeface="Arial"/>
              </a:rPr>
              <a:t>FCAAP (Florida Center for Advanced Aero Propulsion)</a:t>
            </a:r>
          </a:p>
          <a:p>
            <a:r>
              <a:rPr lang="en-US" b="1">
                <a:latin typeface="Arial"/>
                <a:cs typeface="Arial"/>
              </a:rPr>
              <a:t>Secondary Markets</a:t>
            </a:r>
          </a:p>
          <a:p>
            <a:pPr lvl="1" algn="just"/>
            <a:r>
              <a:rPr lang="en-US">
                <a:latin typeface="Arial"/>
                <a:cs typeface="Arial"/>
              </a:rPr>
              <a:t> Air Force Office of Scientific Research (AFOSR)   </a:t>
            </a:r>
            <a:endParaRPr lang="en-US" b="1">
              <a:latin typeface="Arial"/>
              <a:cs typeface="Arial"/>
            </a:endParaRPr>
          </a:p>
          <a:p>
            <a:pPr lvl="1" algn="just"/>
            <a:r>
              <a:rPr lang="en-US">
                <a:latin typeface="Arial"/>
                <a:cs typeface="Arial"/>
              </a:rPr>
              <a:t> Air Force Research Laboratory (AFRL)        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Lockheed Martin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General Dynamics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 Raytheon Technologies   </a:t>
            </a:r>
            <a:endParaRPr lang="en-US"/>
          </a:p>
          <a:p>
            <a:pPr lvl="1" algn="just"/>
            <a:r>
              <a:rPr lang="en-US">
                <a:latin typeface="Arial"/>
                <a:cs typeface="Arial"/>
              </a:rPr>
              <a:t> Boeing    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 Northrop Grumman    </a:t>
            </a:r>
            <a:endParaRPr lang="en-US"/>
          </a:p>
          <a:p>
            <a:pPr lvl="1"/>
            <a:endParaRPr lang="en-US" b="1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A476C-4AB8-33DD-1854-7843344FA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1BAB7E-B67D-5615-6B94-1B92A3336AD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63B5-4181-A144-593F-E2A73A93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Stakeholders Backup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C0EDF-D3B5-1F7F-2D84-6D5B19AB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Florida Center for Advanced Aero Propulsion  </a:t>
            </a:r>
          </a:p>
          <a:p>
            <a:r>
              <a:rPr lang="en-US">
                <a:latin typeface="Arial"/>
                <a:cs typeface="Arial"/>
              </a:rPr>
              <a:t>FAMU-FSU College of Engineering  </a:t>
            </a:r>
          </a:p>
          <a:p>
            <a:r>
              <a:rPr lang="en-US">
                <a:latin typeface="Arial"/>
                <a:cs typeface="Arial"/>
              </a:rPr>
              <a:t>Dr. Rajan Kumar  </a:t>
            </a:r>
          </a:p>
          <a:p>
            <a:r>
              <a:rPr lang="en-US">
                <a:latin typeface="Arial"/>
                <a:cs typeface="Arial"/>
              </a:rPr>
              <a:t>Dr. Jonas Gustavsson  </a:t>
            </a:r>
          </a:p>
          <a:p>
            <a:r>
              <a:rPr lang="en-US"/>
              <a:t>Dr. Shayne McConomy  </a:t>
            </a:r>
          </a:p>
          <a:p>
            <a:r>
              <a:rPr lang="en-US">
                <a:latin typeface="Arial"/>
                <a:cs typeface="Arial"/>
              </a:rPr>
              <a:t>Dr. </a:t>
            </a:r>
            <a:r>
              <a:rPr lang="en-US" err="1">
                <a:latin typeface="Arial"/>
                <a:cs typeface="Arial"/>
              </a:rPr>
              <a:t>Suvranu</a:t>
            </a:r>
            <a:r>
              <a:rPr lang="en-US">
                <a:latin typeface="Arial"/>
                <a:cs typeface="Arial"/>
              </a:rPr>
              <a:t> 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851B-E455-FE5E-1319-115AB322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6DA5D6-C705-90A2-DFCD-6FB076C9C31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84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27A4-3AF7-FEDD-477D-3703E499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FCAAP Existing Model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940D-DFF4-CE1B-1D6F-BC5F78A49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180447"/>
            <a:ext cx="4310742" cy="6810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latin typeface="Arial"/>
                <a:cs typeface="Arial"/>
              </a:rPr>
              <a:t>Previous project just dealt     with nose deflection.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18349-A1D8-1DE1-A619-F506A7C07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89A07E-F919-18A1-C9D4-D000C25BDC40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</a:t>
            </a:r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8D4C71-712C-2FAB-A2E1-7EC9ECEBE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3093" b="35444"/>
          <a:stretch/>
        </p:blipFill>
        <p:spPr>
          <a:xfrm>
            <a:off x="838200" y="2470803"/>
            <a:ext cx="10366661" cy="2726264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0D1DA5E1-8277-EF4B-3E0E-897C204D4C30}"/>
              </a:ext>
            </a:extLst>
          </p:cNvPr>
          <p:cNvSpPr/>
          <p:nvPr/>
        </p:nvSpPr>
        <p:spPr>
          <a:xfrm>
            <a:off x="402772" y="4539342"/>
            <a:ext cx="1719943" cy="936171"/>
          </a:xfrm>
          <a:prstGeom prst="wedgeRectCallout">
            <a:avLst>
              <a:gd name="adj1" fmla="val 36129"/>
              <a:gd name="adj2" fmla="val -111919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Excess weight caused sagging</a:t>
            </a:r>
            <a:endParaRPr lang="en-US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EFAB095A-6461-188D-8892-4FB3AD95FFC3}"/>
              </a:ext>
            </a:extLst>
          </p:cNvPr>
          <p:cNvSpPr/>
          <p:nvPr/>
        </p:nvSpPr>
        <p:spPr>
          <a:xfrm>
            <a:off x="10069285" y="1408593"/>
            <a:ext cx="1719943" cy="994401"/>
          </a:xfrm>
          <a:prstGeom prst="wedgeRectCallout">
            <a:avLst>
              <a:gd name="adj1" fmla="val -39820"/>
              <a:gd name="adj2" fmla="val 107849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/>
            <a:r>
              <a:rPr lang="en-US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Fins are not deflectable</a:t>
            </a:r>
            <a:r>
              <a:rPr lang="en-US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F6AC8364-B8CF-363B-143A-21933CD55E81}"/>
              </a:ext>
            </a:extLst>
          </p:cNvPr>
          <p:cNvSpPr/>
          <p:nvPr/>
        </p:nvSpPr>
        <p:spPr>
          <a:xfrm>
            <a:off x="4463142" y="1660933"/>
            <a:ext cx="2307771" cy="1136695"/>
          </a:xfrm>
          <a:prstGeom prst="wedgeRectCallout">
            <a:avLst>
              <a:gd name="adj1" fmla="val -39820"/>
              <a:gd name="adj2" fmla="val 107849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Excess current lead to overheating and reduced test time​</a:t>
            </a:r>
            <a:endParaRPr lang="en-US"/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B07DFDFB-7B82-5B9A-9807-AAEEE554F022}"/>
              </a:ext>
            </a:extLst>
          </p:cNvPr>
          <p:cNvSpPr/>
          <p:nvPr/>
        </p:nvSpPr>
        <p:spPr>
          <a:xfrm>
            <a:off x="4463143" y="4868205"/>
            <a:ext cx="1828800" cy="936171"/>
          </a:xfrm>
          <a:prstGeom prst="wedgeRectCallout">
            <a:avLst>
              <a:gd name="adj1" fmla="val -36023"/>
              <a:gd name="adj2" fmla="val -101454"/>
            </a:avLst>
          </a:prstGeom>
          <a:solidFill>
            <a:srgbClr val="EE2737"/>
          </a:solidFill>
          <a:ln w="28575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Vibration from articulation mechanism​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19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125192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923041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2CF24-62E3-7D19-8045-E5C45141D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64852F-377C-B430-2F90-D7EBC4F64CC0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Critical Targets and Metrics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389E0-6514-BF0B-F63F-96745644EF0F}"/>
              </a:ext>
            </a:extLst>
          </p:cNvPr>
          <p:cNvGrpSpPr/>
          <p:nvPr/>
        </p:nvGrpSpPr>
        <p:grpSpPr>
          <a:xfrm>
            <a:off x="72643" y="1325563"/>
            <a:ext cx="3907966" cy="3686115"/>
            <a:chOff x="508706" y="1177778"/>
            <a:chExt cx="4059003" cy="36861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DCE0A2-BF90-D14E-9F4F-928A3BF435C9}"/>
                </a:ext>
              </a:extLst>
            </p:cNvPr>
            <p:cNvGrpSpPr/>
            <p:nvPr/>
          </p:nvGrpSpPr>
          <p:grpSpPr>
            <a:xfrm>
              <a:off x="863601" y="2438193"/>
              <a:ext cx="3328399" cy="2425700"/>
              <a:chOff x="838201" y="2438193"/>
              <a:chExt cx="3328399" cy="24257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8D180CE-4554-1162-5816-25B710ECF1CC}"/>
                  </a:ext>
                </a:extLst>
              </p:cNvPr>
              <p:cNvGrpSpPr/>
              <p:nvPr/>
            </p:nvGrpSpPr>
            <p:grpSpPr>
              <a:xfrm>
                <a:off x="838201" y="2438193"/>
                <a:ext cx="2393949" cy="2425700"/>
                <a:chOff x="604521" y="2787650"/>
                <a:chExt cx="2393949" cy="2425700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35C7F1E-A8EA-906A-409F-7C2F44D4D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16100" y="2787650"/>
                  <a:ext cx="0" cy="24257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E499C7F-F179-A492-E062-0892A3818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4521" y="4000500"/>
                  <a:ext cx="239394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74EB81C-17CB-F8C6-1D69-3CEF105BB954}"/>
                  </a:ext>
                </a:extLst>
              </p:cNvPr>
              <p:cNvSpPr/>
              <p:nvPr/>
            </p:nvSpPr>
            <p:spPr>
              <a:xfrm>
                <a:off x="1099376" y="2703200"/>
                <a:ext cx="1900808" cy="189568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5A9930B-0807-D846-9F68-DE31E3222BBA}"/>
                  </a:ext>
                </a:extLst>
              </p:cNvPr>
              <p:cNvSpPr/>
              <p:nvPr/>
            </p:nvSpPr>
            <p:spPr>
              <a:xfrm rot="4200000">
                <a:off x="1984374" y="2927034"/>
                <a:ext cx="685800" cy="1241632"/>
              </a:xfrm>
              <a:custGeom>
                <a:avLst/>
                <a:gdLst>
                  <a:gd name="connsiteX0" fmla="*/ 342900 w 685800"/>
                  <a:gd name="connsiteY0" fmla="*/ 0 h 1241632"/>
                  <a:gd name="connsiteX1" fmla="*/ 592026 w 685800"/>
                  <a:gd name="connsiteY1" fmla="*/ 664337 h 1241632"/>
                  <a:gd name="connsiteX2" fmla="*/ 627238 w 685800"/>
                  <a:gd name="connsiteY2" fmla="*/ 707014 h 1241632"/>
                  <a:gd name="connsiteX3" fmla="*/ 685800 w 685800"/>
                  <a:gd name="connsiteY3" fmla="*/ 898732 h 1241632"/>
                  <a:gd name="connsiteX4" fmla="*/ 684555 w 685800"/>
                  <a:gd name="connsiteY4" fmla="*/ 911081 h 1241632"/>
                  <a:gd name="connsiteX5" fmla="*/ 685800 w 685800"/>
                  <a:gd name="connsiteY5" fmla="*/ 914400 h 1241632"/>
                  <a:gd name="connsiteX6" fmla="*/ 684221 w 685800"/>
                  <a:gd name="connsiteY6" fmla="*/ 914400 h 1241632"/>
                  <a:gd name="connsiteX7" fmla="*/ 678834 w 685800"/>
                  <a:gd name="connsiteY7" fmla="*/ 967838 h 1241632"/>
                  <a:gd name="connsiteX8" fmla="*/ 342900 w 685800"/>
                  <a:gd name="connsiteY8" fmla="*/ 1241632 h 1241632"/>
                  <a:gd name="connsiteX9" fmla="*/ 6967 w 685800"/>
                  <a:gd name="connsiteY9" fmla="*/ 967838 h 1241632"/>
                  <a:gd name="connsiteX10" fmla="*/ 1580 w 685800"/>
                  <a:gd name="connsiteY10" fmla="*/ 914400 h 1241632"/>
                  <a:gd name="connsiteX11" fmla="*/ 0 w 685800"/>
                  <a:gd name="connsiteY11" fmla="*/ 914400 h 1241632"/>
                  <a:gd name="connsiteX12" fmla="*/ 1245 w 685800"/>
                  <a:gd name="connsiteY12" fmla="*/ 911081 h 1241632"/>
                  <a:gd name="connsiteX13" fmla="*/ 0 w 685800"/>
                  <a:gd name="connsiteY13" fmla="*/ 898732 h 1241632"/>
                  <a:gd name="connsiteX14" fmla="*/ 58562 w 685800"/>
                  <a:gd name="connsiteY14" fmla="*/ 707014 h 1241632"/>
                  <a:gd name="connsiteX15" fmla="*/ 93774 w 685800"/>
                  <a:gd name="connsiteY15" fmla="*/ 664337 h 124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5800" h="1241632">
                    <a:moveTo>
                      <a:pt x="342900" y="0"/>
                    </a:moveTo>
                    <a:lnTo>
                      <a:pt x="592026" y="664337"/>
                    </a:lnTo>
                    <a:lnTo>
                      <a:pt x="627238" y="707014"/>
                    </a:lnTo>
                    <a:cubicBezTo>
                      <a:pt x="664211" y="761741"/>
                      <a:pt x="685800" y="827715"/>
                      <a:pt x="685800" y="898732"/>
                    </a:cubicBezTo>
                    <a:lnTo>
                      <a:pt x="684555" y="911081"/>
                    </a:lnTo>
                    <a:lnTo>
                      <a:pt x="685800" y="914400"/>
                    </a:lnTo>
                    <a:lnTo>
                      <a:pt x="684221" y="914400"/>
                    </a:lnTo>
                    <a:lnTo>
                      <a:pt x="678834" y="967838"/>
                    </a:lnTo>
                    <a:cubicBezTo>
                      <a:pt x="646859" y="1124092"/>
                      <a:pt x="508606" y="1241632"/>
                      <a:pt x="342900" y="1241632"/>
                    </a:cubicBezTo>
                    <a:cubicBezTo>
                      <a:pt x="177194" y="1241632"/>
                      <a:pt x="38941" y="1124092"/>
                      <a:pt x="6967" y="967838"/>
                    </a:cubicBezTo>
                    <a:lnTo>
                      <a:pt x="1580" y="914400"/>
                    </a:lnTo>
                    <a:lnTo>
                      <a:pt x="0" y="914400"/>
                    </a:lnTo>
                    <a:lnTo>
                      <a:pt x="1245" y="911081"/>
                    </a:lnTo>
                    <a:lnTo>
                      <a:pt x="0" y="898732"/>
                    </a:lnTo>
                    <a:cubicBezTo>
                      <a:pt x="0" y="827715"/>
                      <a:pt x="21589" y="761741"/>
                      <a:pt x="58562" y="707014"/>
                    </a:cubicBezTo>
                    <a:lnTo>
                      <a:pt x="93774" y="664337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F6EE870-69D3-2884-531E-76DC0E473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35175" y="3013297"/>
                <a:ext cx="1724218" cy="636487"/>
              </a:xfrm>
              <a:prstGeom prst="line">
                <a:avLst/>
              </a:prstGeom>
              <a:ln w="38100">
                <a:solidFill>
                  <a:srgbClr val="EE2737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C62431C-680E-FEF7-107E-1ACDDE1F6041}"/>
                  </a:ext>
                </a:extLst>
              </p:cNvPr>
              <p:cNvGrpSpPr/>
              <p:nvPr/>
            </p:nvGrpSpPr>
            <p:grpSpPr>
              <a:xfrm rot="401362">
                <a:off x="3117070" y="3164843"/>
                <a:ext cx="558582" cy="576896"/>
                <a:chOff x="3004730" y="3202942"/>
                <a:chExt cx="558582" cy="576896"/>
              </a:xfrm>
            </p:grpSpPr>
            <p:sp>
              <p:nvSpPr>
                <p:cNvPr id="15" name="Arc 14">
                  <a:extLst>
                    <a:ext uri="{FF2B5EF4-FFF2-40B4-BE49-F238E27FC236}">
                      <a16:creationId xmlns:a16="http://schemas.microsoft.com/office/drawing/2014/main" id="{663A59B3-1EF4-5F7E-F5A0-E4803DD1248D}"/>
                    </a:ext>
                  </a:extLst>
                </p:cNvPr>
                <p:cNvSpPr/>
                <p:nvPr/>
              </p:nvSpPr>
              <p:spPr>
                <a:xfrm rot="1825321">
                  <a:off x="3004730" y="3203576"/>
                  <a:ext cx="558582" cy="576262"/>
                </a:xfrm>
                <a:prstGeom prst="arc">
                  <a:avLst>
                    <a:gd name="adj1" fmla="val 16139426"/>
                    <a:gd name="adj2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2A3C6E8A-C451-E561-5AED-F7453480F579}"/>
                    </a:ext>
                  </a:extLst>
                </p:cNvPr>
                <p:cNvSpPr/>
                <p:nvPr/>
              </p:nvSpPr>
              <p:spPr>
                <a:xfrm rot="17866094">
                  <a:off x="3370800" y="3195639"/>
                  <a:ext cx="45719" cy="6032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D4E80418-1EAB-7FB2-8FD7-37BF75544EAA}"/>
                    </a:ext>
                  </a:extLst>
                </p:cNvPr>
                <p:cNvSpPr/>
                <p:nvPr/>
              </p:nvSpPr>
              <p:spPr>
                <a:xfrm rot="12711108">
                  <a:off x="3483583" y="3632952"/>
                  <a:ext cx="45719" cy="60325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4BFDD2-C125-B60C-BF52-4DD0A8CBA38F}"/>
                  </a:ext>
                </a:extLst>
              </p:cNvPr>
              <p:cNvSpPr txBox="1"/>
              <p:nvPr/>
            </p:nvSpPr>
            <p:spPr>
              <a:xfrm>
                <a:off x="3734800" y="3173261"/>
                <a:ext cx="431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θ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D1C84D6-1486-8D34-F6BE-E35E054E72C1}"/>
                </a:ext>
              </a:extLst>
            </p:cNvPr>
            <p:cNvSpPr/>
            <p:nvPr/>
          </p:nvSpPr>
          <p:spPr>
            <a:xfrm>
              <a:off x="508706" y="1177778"/>
              <a:ext cx="4059003" cy="1100887"/>
            </a:xfrm>
            <a:prstGeom prst="roundRect">
              <a:avLst/>
            </a:prstGeom>
            <a:solidFill>
              <a:srgbClr val="EE273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Nose deflection between 0 to 5 degrees with resolution ±0.1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E0702A-D64B-3B9E-24AC-D06DFBF69B57}"/>
              </a:ext>
            </a:extLst>
          </p:cNvPr>
          <p:cNvGrpSpPr/>
          <p:nvPr/>
        </p:nvGrpSpPr>
        <p:grpSpPr>
          <a:xfrm>
            <a:off x="8233162" y="3278506"/>
            <a:ext cx="3796449" cy="1024146"/>
            <a:chOff x="6651444" y="3702139"/>
            <a:chExt cx="4463004" cy="102584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89D0EE-F5F5-BD30-E413-BF38CF102EC4}"/>
                </a:ext>
              </a:extLst>
            </p:cNvPr>
            <p:cNvGrpSpPr/>
            <p:nvPr/>
          </p:nvGrpSpPr>
          <p:grpSpPr>
            <a:xfrm>
              <a:off x="6651444" y="3702139"/>
              <a:ext cx="4382896" cy="824541"/>
              <a:chOff x="792625" y="1687114"/>
              <a:chExt cx="10346538" cy="2634669"/>
            </a:xfrm>
            <a:solidFill>
              <a:schemeClr val="bg2">
                <a:lumMod val="90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80BDB40-7C53-456F-DB27-257611D27966}"/>
                  </a:ext>
                </a:extLst>
              </p:cNvPr>
              <p:cNvSpPr/>
              <p:nvPr/>
            </p:nvSpPr>
            <p:spPr>
              <a:xfrm>
                <a:off x="2931426" y="2173262"/>
                <a:ext cx="8207737" cy="1886764"/>
              </a:xfrm>
              <a:custGeom>
                <a:avLst/>
                <a:gdLst>
                  <a:gd name="connsiteX0" fmla="*/ 7826558 w 8207737"/>
                  <a:gd name="connsiteY0" fmla="*/ 0 h 1886764"/>
                  <a:gd name="connsiteX1" fmla="*/ 8207737 w 8207737"/>
                  <a:gd name="connsiteY1" fmla="*/ 943382 h 1886764"/>
                  <a:gd name="connsiteX2" fmla="*/ 7826558 w 8207737"/>
                  <a:gd name="connsiteY2" fmla="*/ 1886764 h 1886764"/>
                  <a:gd name="connsiteX3" fmla="*/ 0 w 8207737"/>
                  <a:gd name="connsiteY3" fmla="*/ 1886764 h 1886764"/>
                  <a:gd name="connsiteX4" fmla="*/ 0 w 8207737"/>
                  <a:gd name="connsiteY4" fmla="*/ 1 h 1886764"/>
                  <a:gd name="connsiteX5" fmla="*/ 7826550 w 8207737"/>
                  <a:gd name="connsiteY5" fmla="*/ 1 h 188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07737" h="1886764">
                    <a:moveTo>
                      <a:pt x="7826558" y="0"/>
                    </a:moveTo>
                    <a:cubicBezTo>
                      <a:pt x="8037077" y="0"/>
                      <a:pt x="8207737" y="422367"/>
                      <a:pt x="8207737" y="943382"/>
                    </a:cubicBezTo>
                    <a:cubicBezTo>
                      <a:pt x="8207737" y="1464397"/>
                      <a:pt x="8037077" y="1886764"/>
                      <a:pt x="7826558" y="1886764"/>
                    </a:cubicBezTo>
                    <a:lnTo>
                      <a:pt x="0" y="1886764"/>
                    </a:lnTo>
                    <a:lnTo>
                      <a:pt x="0" y="1"/>
                    </a:lnTo>
                    <a:lnTo>
                      <a:pt x="7826550" y="1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6C85CAB-E784-4363-366C-3DF4F46B4FE0}"/>
                  </a:ext>
                </a:extLst>
              </p:cNvPr>
              <p:cNvSpPr/>
              <p:nvPr/>
            </p:nvSpPr>
            <p:spPr>
              <a:xfrm rot="1170144">
                <a:off x="792625" y="1687114"/>
                <a:ext cx="2986064" cy="2120628"/>
              </a:xfrm>
              <a:custGeom>
                <a:avLst/>
                <a:gdLst>
                  <a:gd name="connsiteX0" fmla="*/ 2796350 w 3272903"/>
                  <a:gd name="connsiteY0" fmla="*/ 0 h 2347098"/>
                  <a:gd name="connsiteX1" fmla="*/ 2796350 w 3272903"/>
                  <a:gd name="connsiteY1" fmla="*/ 571 h 2347098"/>
                  <a:gd name="connsiteX2" fmla="*/ 2800894 w 3272903"/>
                  <a:gd name="connsiteY2" fmla="*/ 0 h 2347098"/>
                  <a:gd name="connsiteX3" fmla="*/ 3272903 w 3272903"/>
                  <a:gd name="connsiteY3" fmla="*/ 1173549 h 2347098"/>
                  <a:gd name="connsiteX4" fmla="*/ 2800894 w 3272903"/>
                  <a:gd name="connsiteY4" fmla="*/ 2347098 h 2347098"/>
                  <a:gd name="connsiteX5" fmla="*/ 2796350 w 3272903"/>
                  <a:gd name="connsiteY5" fmla="*/ 2346528 h 2347098"/>
                  <a:gd name="connsiteX6" fmla="*/ 2796350 w 3272903"/>
                  <a:gd name="connsiteY6" fmla="*/ 2347098 h 2347098"/>
                  <a:gd name="connsiteX7" fmla="*/ 2794412 w 3272903"/>
                  <a:gd name="connsiteY7" fmla="*/ 2346284 h 2347098"/>
                  <a:gd name="connsiteX8" fmla="*/ 2752634 w 3272903"/>
                  <a:gd name="connsiteY8" fmla="*/ 2341039 h 2347098"/>
                  <a:gd name="connsiteX9" fmla="*/ 2660533 w 3272903"/>
                  <a:gd name="connsiteY9" fmla="*/ 2294338 h 2347098"/>
                  <a:gd name="connsiteX10" fmla="*/ 2651889 w 3272903"/>
                  <a:gd name="connsiteY10" fmla="*/ 2286472 h 2347098"/>
                  <a:gd name="connsiteX11" fmla="*/ 0 w 3272903"/>
                  <a:gd name="connsiteY11" fmla="*/ 1173549 h 2347098"/>
                  <a:gd name="connsiteX12" fmla="*/ 2651891 w 3272903"/>
                  <a:gd name="connsiteY12" fmla="*/ 60625 h 2347098"/>
                  <a:gd name="connsiteX13" fmla="*/ 2660533 w 3272903"/>
                  <a:gd name="connsiteY13" fmla="*/ 52761 h 2347098"/>
                  <a:gd name="connsiteX14" fmla="*/ 2752634 w 3272903"/>
                  <a:gd name="connsiteY14" fmla="*/ 6059 h 2347098"/>
                  <a:gd name="connsiteX15" fmla="*/ 2794408 w 3272903"/>
                  <a:gd name="connsiteY15" fmla="*/ 814 h 234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72903" h="2347098">
                    <a:moveTo>
                      <a:pt x="2796350" y="0"/>
                    </a:moveTo>
                    <a:lnTo>
                      <a:pt x="2796350" y="571"/>
                    </a:lnTo>
                    <a:lnTo>
                      <a:pt x="2800894" y="0"/>
                    </a:lnTo>
                    <a:cubicBezTo>
                      <a:pt x="3061577" y="0"/>
                      <a:pt x="3272903" y="525416"/>
                      <a:pt x="3272903" y="1173549"/>
                    </a:cubicBezTo>
                    <a:cubicBezTo>
                      <a:pt x="3272903" y="1821682"/>
                      <a:pt x="3061577" y="2347098"/>
                      <a:pt x="2800894" y="2347098"/>
                    </a:cubicBezTo>
                    <a:lnTo>
                      <a:pt x="2796350" y="2346528"/>
                    </a:lnTo>
                    <a:lnTo>
                      <a:pt x="2796350" y="2347098"/>
                    </a:lnTo>
                    <a:lnTo>
                      <a:pt x="2794412" y="2346284"/>
                    </a:lnTo>
                    <a:lnTo>
                      <a:pt x="2752634" y="2341039"/>
                    </a:lnTo>
                    <a:cubicBezTo>
                      <a:pt x="2720899" y="2333026"/>
                      <a:pt x="2690093" y="2317197"/>
                      <a:pt x="2660533" y="2294338"/>
                    </a:cubicBezTo>
                    <a:lnTo>
                      <a:pt x="2651889" y="2286472"/>
                    </a:lnTo>
                    <a:lnTo>
                      <a:pt x="0" y="1173549"/>
                    </a:lnTo>
                    <a:lnTo>
                      <a:pt x="2651891" y="60625"/>
                    </a:lnTo>
                    <a:lnTo>
                      <a:pt x="2660533" y="52761"/>
                    </a:lnTo>
                    <a:cubicBezTo>
                      <a:pt x="2690093" y="29901"/>
                      <a:pt x="2720899" y="14072"/>
                      <a:pt x="2752634" y="6059"/>
                    </a:cubicBezTo>
                    <a:lnTo>
                      <a:pt x="2794408" y="814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u="sng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6FA0C4D-E324-A1E6-F150-F44CDACB2F76}"/>
                  </a:ext>
                </a:extLst>
              </p:cNvPr>
              <p:cNvSpPr/>
              <p:nvPr/>
            </p:nvSpPr>
            <p:spPr>
              <a:xfrm>
                <a:off x="9323204" y="1911502"/>
                <a:ext cx="1749804" cy="523515"/>
              </a:xfrm>
              <a:custGeom>
                <a:avLst/>
                <a:gdLst>
                  <a:gd name="connsiteX0" fmla="*/ 0 w 1283918"/>
                  <a:gd name="connsiteY0" fmla="*/ 331940 h 344466"/>
                  <a:gd name="connsiteX1" fmla="*/ 557409 w 1283918"/>
                  <a:gd name="connsiteY1" fmla="*/ 0 h 344466"/>
                  <a:gd name="connsiteX2" fmla="*/ 1283918 w 1283918"/>
                  <a:gd name="connsiteY2" fmla="*/ 6263 h 344466"/>
                  <a:gd name="connsiteX3" fmla="*/ 1133606 w 1283918"/>
                  <a:gd name="connsiteY3" fmla="*/ 344466 h 344466"/>
                  <a:gd name="connsiteX4" fmla="*/ 0 w 1283918"/>
                  <a:gd name="connsiteY4" fmla="*/ 331940 h 344466"/>
                  <a:gd name="connsiteX0" fmla="*/ 0 w 1108554"/>
                  <a:gd name="connsiteY0" fmla="*/ 350729 h 350729"/>
                  <a:gd name="connsiteX1" fmla="*/ 382045 w 1108554"/>
                  <a:gd name="connsiteY1" fmla="*/ 0 h 350729"/>
                  <a:gd name="connsiteX2" fmla="*/ 1108554 w 1108554"/>
                  <a:gd name="connsiteY2" fmla="*/ 6263 h 350729"/>
                  <a:gd name="connsiteX3" fmla="*/ 958242 w 1108554"/>
                  <a:gd name="connsiteY3" fmla="*/ 344466 h 350729"/>
                  <a:gd name="connsiteX4" fmla="*/ 0 w 1108554"/>
                  <a:gd name="connsiteY4" fmla="*/ 350729 h 350729"/>
                  <a:gd name="connsiteX0" fmla="*/ 0 w 1108554"/>
                  <a:gd name="connsiteY0" fmla="*/ 344466 h 344466"/>
                  <a:gd name="connsiteX1" fmla="*/ 557410 w 1108554"/>
                  <a:gd name="connsiteY1" fmla="*/ 6263 h 344466"/>
                  <a:gd name="connsiteX2" fmla="*/ 1108554 w 1108554"/>
                  <a:gd name="connsiteY2" fmla="*/ 0 h 344466"/>
                  <a:gd name="connsiteX3" fmla="*/ 958242 w 1108554"/>
                  <a:gd name="connsiteY3" fmla="*/ 338203 h 344466"/>
                  <a:gd name="connsiteX4" fmla="*/ 0 w 1108554"/>
                  <a:gd name="connsiteY4" fmla="*/ 344466 h 344466"/>
                  <a:gd name="connsiteX0" fmla="*/ 0 w 995820"/>
                  <a:gd name="connsiteY0" fmla="*/ 338203 h 338203"/>
                  <a:gd name="connsiteX1" fmla="*/ 557410 w 995820"/>
                  <a:gd name="connsiteY1" fmla="*/ 0 h 338203"/>
                  <a:gd name="connsiteX2" fmla="*/ 995820 w 995820"/>
                  <a:gd name="connsiteY2" fmla="*/ 6263 h 338203"/>
                  <a:gd name="connsiteX3" fmla="*/ 958242 w 995820"/>
                  <a:gd name="connsiteY3" fmla="*/ 331940 h 338203"/>
                  <a:gd name="connsiteX4" fmla="*/ 0 w 995820"/>
                  <a:gd name="connsiteY4" fmla="*/ 338203 h 338203"/>
                  <a:gd name="connsiteX0" fmla="*/ 0 w 1039661"/>
                  <a:gd name="connsiteY0" fmla="*/ 350729 h 350729"/>
                  <a:gd name="connsiteX1" fmla="*/ 557410 w 1039661"/>
                  <a:gd name="connsiteY1" fmla="*/ 12526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39661"/>
                  <a:gd name="connsiteY0" fmla="*/ 350729 h 350729"/>
                  <a:gd name="connsiteX1" fmla="*/ 544680 w 1039661"/>
                  <a:gd name="connsiteY1" fmla="*/ 136312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958242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856398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199434 h 210364"/>
                  <a:gd name="connsiteX1" fmla="*/ 544680 w 1005713"/>
                  <a:gd name="connsiteY1" fmla="*/ 2210 h 210364"/>
                  <a:gd name="connsiteX2" fmla="*/ 1005713 w 1005713"/>
                  <a:gd name="connsiteY2" fmla="*/ 0 h 210364"/>
                  <a:gd name="connsiteX3" fmla="*/ 856398 w 1005713"/>
                  <a:gd name="connsiteY3" fmla="*/ 210364 h 210364"/>
                  <a:gd name="connsiteX4" fmla="*/ 0 w 1005713"/>
                  <a:gd name="connsiteY4" fmla="*/ 199434 h 210364"/>
                  <a:gd name="connsiteX0" fmla="*/ 0 w 1005713"/>
                  <a:gd name="connsiteY0" fmla="*/ 199434 h 212911"/>
                  <a:gd name="connsiteX1" fmla="*/ 544680 w 1005713"/>
                  <a:gd name="connsiteY1" fmla="*/ 2210 h 212911"/>
                  <a:gd name="connsiteX2" fmla="*/ 1005713 w 1005713"/>
                  <a:gd name="connsiteY2" fmla="*/ 0 h 212911"/>
                  <a:gd name="connsiteX3" fmla="*/ 683611 w 1005713"/>
                  <a:gd name="connsiteY3" fmla="*/ 212911 h 212911"/>
                  <a:gd name="connsiteX4" fmla="*/ 0 w 1005713"/>
                  <a:gd name="connsiteY4" fmla="*/ 199434 h 21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713" h="212911">
                    <a:moveTo>
                      <a:pt x="0" y="199434"/>
                    </a:moveTo>
                    <a:lnTo>
                      <a:pt x="544680" y="2210"/>
                    </a:lnTo>
                    <a:lnTo>
                      <a:pt x="1005713" y="0"/>
                    </a:lnTo>
                    <a:lnTo>
                      <a:pt x="683611" y="212911"/>
                    </a:lnTo>
                    <a:lnTo>
                      <a:pt x="0" y="199434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CF619CC-6514-8BC4-0C2C-D17D8A7C58DB}"/>
                  </a:ext>
                </a:extLst>
              </p:cNvPr>
              <p:cNvSpPr/>
              <p:nvPr/>
            </p:nvSpPr>
            <p:spPr>
              <a:xfrm flipV="1">
                <a:off x="9323204" y="3798268"/>
                <a:ext cx="1749803" cy="523515"/>
              </a:xfrm>
              <a:custGeom>
                <a:avLst/>
                <a:gdLst>
                  <a:gd name="connsiteX0" fmla="*/ 0 w 1283918"/>
                  <a:gd name="connsiteY0" fmla="*/ 331940 h 344466"/>
                  <a:gd name="connsiteX1" fmla="*/ 557409 w 1283918"/>
                  <a:gd name="connsiteY1" fmla="*/ 0 h 344466"/>
                  <a:gd name="connsiteX2" fmla="*/ 1283918 w 1283918"/>
                  <a:gd name="connsiteY2" fmla="*/ 6263 h 344466"/>
                  <a:gd name="connsiteX3" fmla="*/ 1133606 w 1283918"/>
                  <a:gd name="connsiteY3" fmla="*/ 344466 h 344466"/>
                  <a:gd name="connsiteX4" fmla="*/ 0 w 1283918"/>
                  <a:gd name="connsiteY4" fmla="*/ 331940 h 344466"/>
                  <a:gd name="connsiteX0" fmla="*/ 0 w 1108554"/>
                  <a:gd name="connsiteY0" fmla="*/ 350729 h 350729"/>
                  <a:gd name="connsiteX1" fmla="*/ 382045 w 1108554"/>
                  <a:gd name="connsiteY1" fmla="*/ 0 h 350729"/>
                  <a:gd name="connsiteX2" fmla="*/ 1108554 w 1108554"/>
                  <a:gd name="connsiteY2" fmla="*/ 6263 h 350729"/>
                  <a:gd name="connsiteX3" fmla="*/ 958242 w 1108554"/>
                  <a:gd name="connsiteY3" fmla="*/ 344466 h 350729"/>
                  <a:gd name="connsiteX4" fmla="*/ 0 w 1108554"/>
                  <a:gd name="connsiteY4" fmla="*/ 350729 h 350729"/>
                  <a:gd name="connsiteX0" fmla="*/ 0 w 1108554"/>
                  <a:gd name="connsiteY0" fmla="*/ 344466 h 344466"/>
                  <a:gd name="connsiteX1" fmla="*/ 557410 w 1108554"/>
                  <a:gd name="connsiteY1" fmla="*/ 6263 h 344466"/>
                  <a:gd name="connsiteX2" fmla="*/ 1108554 w 1108554"/>
                  <a:gd name="connsiteY2" fmla="*/ 0 h 344466"/>
                  <a:gd name="connsiteX3" fmla="*/ 958242 w 1108554"/>
                  <a:gd name="connsiteY3" fmla="*/ 338203 h 344466"/>
                  <a:gd name="connsiteX4" fmla="*/ 0 w 1108554"/>
                  <a:gd name="connsiteY4" fmla="*/ 344466 h 344466"/>
                  <a:gd name="connsiteX0" fmla="*/ 0 w 995820"/>
                  <a:gd name="connsiteY0" fmla="*/ 338203 h 338203"/>
                  <a:gd name="connsiteX1" fmla="*/ 557410 w 995820"/>
                  <a:gd name="connsiteY1" fmla="*/ 0 h 338203"/>
                  <a:gd name="connsiteX2" fmla="*/ 995820 w 995820"/>
                  <a:gd name="connsiteY2" fmla="*/ 6263 h 338203"/>
                  <a:gd name="connsiteX3" fmla="*/ 958242 w 995820"/>
                  <a:gd name="connsiteY3" fmla="*/ 331940 h 338203"/>
                  <a:gd name="connsiteX4" fmla="*/ 0 w 995820"/>
                  <a:gd name="connsiteY4" fmla="*/ 338203 h 338203"/>
                  <a:gd name="connsiteX0" fmla="*/ 0 w 1039661"/>
                  <a:gd name="connsiteY0" fmla="*/ 350729 h 350729"/>
                  <a:gd name="connsiteX1" fmla="*/ 557410 w 1039661"/>
                  <a:gd name="connsiteY1" fmla="*/ 12526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39661"/>
                  <a:gd name="connsiteY0" fmla="*/ 350729 h 350729"/>
                  <a:gd name="connsiteX1" fmla="*/ 544680 w 1039661"/>
                  <a:gd name="connsiteY1" fmla="*/ 136312 h 350729"/>
                  <a:gd name="connsiteX2" fmla="*/ 1039661 w 1039661"/>
                  <a:gd name="connsiteY2" fmla="*/ 0 h 350729"/>
                  <a:gd name="connsiteX3" fmla="*/ 958242 w 1039661"/>
                  <a:gd name="connsiteY3" fmla="*/ 344466 h 350729"/>
                  <a:gd name="connsiteX4" fmla="*/ 0 w 1039661"/>
                  <a:gd name="connsiteY4" fmla="*/ 350729 h 350729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958242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216627 h 216627"/>
                  <a:gd name="connsiteX1" fmla="*/ 544680 w 1005713"/>
                  <a:gd name="connsiteY1" fmla="*/ 2210 h 216627"/>
                  <a:gd name="connsiteX2" fmla="*/ 1005713 w 1005713"/>
                  <a:gd name="connsiteY2" fmla="*/ 0 h 216627"/>
                  <a:gd name="connsiteX3" fmla="*/ 856398 w 1005713"/>
                  <a:gd name="connsiteY3" fmla="*/ 210364 h 216627"/>
                  <a:gd name="connsiteX4" fmla="*/ 0 w 1005713"/>
                  <a:gd name="connsiteY4" fmla="*/ 216627 h 216627"/>
                  <a:gd name="connsiteX0" fmla="*/ 0 w 1005713"/>
                  <a:gd name="connsiteY0" fmla="*/ 199434 h 210364"/>
                  <a:gd name="connsiteX1" fmla="*/ 544680 w 1005713"/>
                  <a:gd name="connsiteY1" fmla="*/ 2210 h 210364"/>
                  <a:gd name="connsiteX2" fmla="*/ 1005713 w 1005713"/>
                  <a:gd name="connsiteY2" fmla="*/ 0 h 210364"/>
                  <a:gd name="connsiteX3" fmla="*/ 856398 w 1005713"/>
                  <a:gd name="connsiteY3" fmla="*/ 210364 h 210364"/>
                  <a:gd name="connsiteX4" fmla="*/ 0 w 1005713"/>
                  <a:gd name="connsiteY4" fmla="*/ 199434 h 210364"/>
                  <a:gd name="connsiteX0" fmla="*/ 0 w 1005713"/>
                  <a:gd name="connsiteY0" fmla="*/ 199434 h 212911"/>
                  <a:gd name="connsiteX1" fmla="*/ 544680 w 1005713"/>
                  <a:gd name="connsiteY1" fmla="*/ 2210 h 212911"/>
                  <a:gd name="connsiteX2" fmla="*/ 1005713 w 1005713"/>
                  <a:gd name="connsiteY2" fmla="*/ 0 h 212911"/>
                  <a:gd name="connsiteX3" fmla="*/ 683611 w 1005713"/>
                  <a:gd name="connsiteY3" fmla="*/ 212911 h 212911"/>
                  <a:gd name="connsiteX4" fmla="*/ 0 w 1005713"/>
                  <a:gd name="connsiteY4" fmla="*/ 199434 h 21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5713" h="212911">
                    <a:moveTo>
                      <a:pt x="0" y="199434"/>
                    </a:moveTo>
                    <a:lnTo>
                      <a:pt x="544680" y="2210"/>
                    </a:lnTo>
                    <a:lnTo>
                      <a:pt x="1005713" y="0"/>
                    </a:lnTo>
                    <a:lnTo>
                      <a:pt x="683611" y="212911"/>
                    </a:lnTo>
                    <a:lnTo>
                      <a:pt x="0" y="199434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AA3CF57-DE2F-7D65-ABBE-2D23767F577B}"/>
                </a:ext>
              </a:extLst>
            </p:cNvPr>
            <p:cNvSpPr/>
            <p:nvPr/>
          </p:nvSpPr>
          <p:spPr>
            <a:xfrm>
              <a:off x="7352270" y="3778461"/>
              <a:ext cx="797282" cy="782757"/>
            </a:xfrm>
            <a:prstGeom prst="ellipse">
              <a:avLst/>
            </a:prstGeom>
            <a:noFill/>
            <a:ln w="38100">
              <a:solidFill>
                <a:srgbClr val="00BB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EC7DD78-4AB1-491B-26A3-DC4BD8C691E7}"/>
                </a:ext>
              </a:extLst>
            </p:cNvPr>
            <p:cNvSpPr/>
            <p:nvPr/>
          </p:nvSpPr>
          <p:spPr>
            <a:xfrm>
              <a:off x="10156948" y="4149518"/>
              <a:ext cx="957500" cy="578465"/>
            </a:xfrm>
            <a:prstGeom prst="ellipse">
              <a:avLst/>
            </a:prstGeom>
            <a:noFill/>
            <a:ln w="38100">
              <a:solidFill>
                <a:srgbClr val="00BB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864854E-0DC7-26C5-A4DC-DC0DEB77DA11}"/>
              </a:ext>
            </a:extLst>
          </p:cNvPr>
          <p:cNvSpPr/>
          <p:nvPr/>
        </p:nvSpPr>
        <p:spPr>
          <a:xfrm>
            <a:off x="4132910" y="1276828"/>
            <a:ext cx="3907966" cy="1172228"/>
          </a:xfrm>
          <a:prstGeom prst="roundRect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Dynamic deflectable fins between 0 to 30 degrees 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E3A3C63-ED4E-CC3B-F553-BC90C862F733}"/>
              </a:ext>
            </a:extLst>
          </p:cNvPr>
          <p:cNvSpPr/>
          <p:nvPr/>
        </p:nvSpPr>
        <p:spPr>
          <a:xfrm>
            <a:off x="8211391" y="1263569"/>
            <a:ext cx="3907966" cy="1172228"/>
          </a:xfrm>
          <a:prstGeom prst="roundRect">
            <a:avLst/>
          </a:prstGeom>
          <a:solidFill>
            <a:srgbClr val="00BB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constant optimized to less than 0.5 seconds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24161D0-8C9F-C0FD-D61E-5D555D1A978A}"/>
              </a:ext>
            </a:extLst>
          </p:cNvPr>
          <p:cNvGrpSpPr/>
          <p:nvPr/>
        </p:nvGrpSpPr>
        <p:grpSpPr>
          <a:xfrm rot="1334583">
            <a:off x="4451681" y="3411200"/>
            <a:ext cx="3503661" cy="882896"/>
            <a:chOff x="2931426" y="1887476"/>
            <a:chExt cx="8485955" cy="2440557"/>
          </a:xfrm>
          <a:solidFill>
            <a:schemeClr val="bg2">
              <a:lumMod val="9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37A337C-932D-11EF-8713-0127F84E93B6}"/>
                </a:ext>
              </a:extLst>
            </p:cNvPr>
            <p:cNvSpPr/>
            <p:nvPr/>
          </p:nvSpPr>
          <p:spPr>
            <a:xfrm>
              <a:off x="2931426" y="2173263"/>
              <a:ext cx="8207737" cy="1886763"/>
            </a:xfrm>
            <a:custGeom>
              <a:avLst/>
              <a:gdLst>
                <a:gd name="connsiteX0" fmla="*/ 7826558 w 8207737"/>
                <a:gd name="connsiteY0" fmla="*/ 0 h 1886764"/>
                <a:gd name="connsiteX1" fmla="*/ 8207737 w 8207737"/>
                <a:gd name="connsiteY1" fmla="*/ 943382 h 1886764"/>
                <a:gd name="connsiteX2" fmla="*/ 7826558 w 8207737"/>
                <a:gd name="connsiteY2" fmla="*/ 1886764 h 1886764"/>
                <a:gd name="connsiteX3" fmla="*/ 0 w 8207737"/>
                <a:gd name="connsiteY3" fmla="*/ 1886764 h 1886764"/>
                <a:gd name="connsiteX4" fmla="*/ 0 w 8207737"/>
                <a:gd name="connsiteY4" fmla="*/ 1 h 1886764"/>
                <a:gd name="connsiteX5" fmla="*/ 7826550 w 8207737"/>
                <a:gd name="connsiteY5" fmla="*/ 1 h 188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07737" h="1886764">
                  <a:moveTo>
                    <a:pt x="7826558" y="0"/>
                  </a:moveTo>
                  <a:cubicBezTo>
                    <a:pt x="8037077" y="0"/>
                    <a:pt x="8207737" y="422367"/>
                    <a:pt x="8207737" y="943382"/>
                  </a:cubicBezTo>
                  <a:cubicBezTo>
                    <a:pt x="8207737" y="1464397"/>
                    <a:pt x="8037077" y="1886764"/>
                    <a:pt x="7826558" y="1886764"/>
                  </a:cubicBezTo>
                  <a:lnTo>
                    <a:pt x="0" y="1886764"/>
                  </a:lnTo>
                  <a:lnTo>
                    <a:pt x="0" y="1"/>
                  </a:lnTo>
                  <a:lnTo>
                    <a:pt x="782655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0EB7421-812F-A272-1799-D59E0294E287}"/>
                </a:ext>
              </a:extLst>
            </p:cNvPr>
            <p:cNvSpPr/>
            <p:nvPr/>
          </p:nvSpPr>
          <p:spPr>
            <a:xfrm rot="20568147">
              <a:off x="8690851" y="1887476"/>
              <a:ext cx="2412228" cy="696970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A4D233"/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F0933-FA91-E321-8EF0-FBA9095C4123}"/>
                </a:ext>
              </a:extLst>
            </p:cNvPr>
            <p:cNvSpPr/>
            <p:nvPr/>
          </p:nvSpPr>
          <p:spPr>
            <a:xfrm rot="417314" flipV="1">
              <a:off x="8777054" y="3687976"/>
              <a:ext cx="2640327" cy="640057"/>
            </a:xfrm>
            <a:custGeom>
              <a:avLst/>
              <a:gdLst>
                <a:gd name="connsiteX0" fmla="*/ 0 w 1283918"/>
                <a:gd name="connsiteY0" fmla="*/ 331940 h 344466"/>
                <a:gd name="connsiteX1" fmla="*/ 557409 w 1283918"/>
                <a:gd name="connsiteY1" fmla="*/ 0 h 344466"/>
                <a:gd name="connsiteX2" fmla="*/ 1283918 w 1283918"/>
                <a:gd name="connsiteY2" fmla="*/ 6263 h 344466"/>
                <a:gd name="connsiteX3" fmla="*/ 1133606 w 1283918"/>
                <a:gd name="connsiteY3" fmla="*/ 344466 h 344466"/>
                <a:gd name="connsiteX4" fmla="*/ 0 w 1283918"/>
                <a:gd name="connsiteY4" fmla="*/ 331940 h 344466"/>
                <a:gd name="connsiteX0" fmla="*/ 0 w 1108554"/>
                <a:gd name="connsiteY0" fmla="*/ 350729 h 350729"/>
                <a:gd name="connsiteX1" fmla="*/ 382045 w 1108554"/>
                <a:gd name="connsiteY1" fmla="*/ 0 h 350729"/>
                <a:gd name="connsiteX2" fmla="*/ 1108554 w 1108554"/>
                <a:gd name="connsiteY2" fmla="*/ 6263 h 350729"/>
                <a:gd name="connsiteX3" fmla="*/ 958242 w 1108554"/>
                <a:gd name="connsiteY3" fmla="*/ 344466 h 350729"/>
                <a:gd name="connsiteX4" fmla="*/ 0 w 1108554"/>
                <a:gd name="connsiteY4" fmla="*/ 350729 h 350729"/>
                <a:gd name="connsiteX0" fmla="*/ 0 w 1108554"/>
                <a:gd name="connsiteY0" fmla="*/ 344466 h 344466"/>
                <a:gd name="connsiteX1" fmla="*/ 557410 w 1108554"/>
                <a:gd name="connsiteY1" fmla="*/ 6263 h 344466"/>
                <a:gd name="connsiteX2" fmla="*/ 1108554 w 1108554"/>
                <a:gd name="connsiteY2" fmla="*/ 0 h 344466"/>
                <a:gd name="connsiteX3" fmla="*/ 958242 w 1108554"/>
                <a:gd name="connsiteY3" fmla="*/ 338203 h 344466"/>
                <a:gd name="connsiteX4" fmla="*/ 0 w 1108554"/>
                <a:gd name="connsiteY4" fmla="*/ 344466 h 344466"/>
                <a:gd name="connsiteX0" fmla="*/ 0 w 995820"/>
                <a:gd name="connsiteY0" fmla="*/ 338203 h 338203"/>
                <a:gd name="connsiteX1" fmla="*/ 557410 w 995820"/>
                <a:gd name="connsiteY1" fmla="*/ 0 h 338203"/>
                <a:gd name="connsiteX2" fmla="*/ 995820 w 995820"/>
                <a:gd name="connsiteY2" fmla="*/ 6263 h 338203"/>
                <a:gd name="connsiteX3" fmla="*/ 958242 w 995820"/>
                <a:gd name="connsiteY3" fmla="*/ 331940 h 338203"/>
                <a:gd name="connsiteX4" fmla="*/ 0 w 995820"/>
                <a:gd name="connsiteY4" fmla="*/ 338203 h 338203"/>
                <a:gd name="connsiteX0" fmla="*/ 0 w 1039661"/>
                <a:gd name="connsiteY0" fmla="*/ 350729 h 350729"/>
                <a:gd name="connsiteX1" fmla="*/ 557410 w 1039661"/>
                <a:gd name="connsiteY1" fmla="*/ 12526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39661"/>
                <a:gd name="connsiteY0" fmla="*/ 350729 h 350729"/>
                <a:gd name="connsiteX1" fmla="*/ 544680 w 1039661"/>
                <a:gd name="connsiteY1" fmla="*/ 136312 h 350729"/>
                <a:gd name="connsiteX2" fmla="*/ 1039661 w 1039661"/>
                <a:gd name="connsiteY2" fmla="*/ 0 h 350729"/>
                <a:gd name="connsiteX3" fmla="*/ 958242 w 1039661"/>
                <a:gd name="connsiteY3" fmla="*/ 344466 h 350729"/>
                <a:gd name="connsiteX4" fmla="*/ 0 w 1039661"/>
                <a:gd name="connsiteY4" fmla="*/ 350729 h 350729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958242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216627 h 216627"/>
                <a:gd name="connsiteX1" fmla="*/ 544680 w 1005713"/>
                <a:gd name="connsiteY1" fmla="*/ 2210 h 216627"/>
                <a:gd name="connsiteX2" fmla="*/ 1005713 w 1005713"/>
                <a:gd name="connsiteY2" fmla="*/ 0 h 216627"/>
                <a:gd name="connsiteX3" fmla="*/ 856398 w 1005713"/>
                <a:gd name="connsiteY3" fmla="*/ 210364 h 216627"/>
                <a:gd name="connsiteX4" fmla="*/ 0 w 1005713"/>
                <a:gd name="connsiteY4" fmla="*/ 216627 h 216627"/>
                <a:gd name="connsiteX0" fmla="*/ 0 w 1005713"/>
                <a:gd name="connsiteY0" fmla="*/ 199434 h 210364"/>
                <a:gd name="connsiteX1" fmla="*/ 544680 w 1005713"/>
                <a:gd name="connsiteY1" fmla="*/ 2210 h 210364"/>
                <a:gd name="connsiteX2" fmla="*/ 1005713 w 1005713"/>
                <a:gd name="connsiteY2" fmla="*/ 0 h 210364"/>
                <a:gd name="connsiteX3" fmla="*/ 856398 w 1005713"/>
                <a:gd name="connsiteY3" fmla="*/ 210364 h 210364"/>
                <a:gd name="connsiteX4" fmla="*/ 0 w 1005713"/>
                <a:gd name="connsiteY4" fmla="*/ 199434 h 210364"/>
                <a:gd name="connsiteX0" fmla="*/ 0 w 1005713"/>
                <a:gd name="connsiteY0" fmla="*/ 199434 h 212911"/>
                <a:gd name="connsiteX1" fmla="*/ 544680 w 1005713"/>
                <a:gd name="connsiteY1" fmla="*/ 2210 h 212911"/>
                <a:gd name="connsiteX2" fmla="*/ 1005713 w 1005713"/>
                <a:gd name="connsiteY2" fmla="*/ 0 h 212911"/>
                <a:gd name="connsiteX3" fmla="*/ 683611 w 1005713"/>
                <a:gd name="connsiteY3" fmla="*/ 212911 h 212911"/>
                <a:gd name="connsiteX4" fmla="*/ 0 w 1005713"/>
                <a:gd name="connsiteY4" fmla="*/ 199434 h 21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13" h="212911">
                  <a:moveTo>
                    <a:pt x="0" y="199434"/>
                  </a:moveTo>
                  <a:lnTo>
                    <a:pt x="544680" y="2210"/>
                  </a:lnTo>
                  <a:lnTo>
                    <a:pt x="1005713" y="0"/>
                  </a:lnTo>
                  <a:lnTo>
                    <a:pt x="683611" y="212911"/>
                  </a:lnTo>
                  <a:lnTo>
                    <a:pt x="0" y="199434"/>
                  </a:lnTo>
                  <a:close/>
                </a:path>
              </a:pathLst>
            </a:custGeom>
            <a:solidFill>
              <a:srgbClr val="A4D233"/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A2E28811-8D80-760C-F2FB-AFAE47C21147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0CD1-3704-ECB6-2123-F0A7AFC7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04" y="2562809"/>
            <a:ext cx="3932237" cy="740229"/>
          </a:xfrm>
        </p:spPr>
        <p:txBody>
          <a:bodyPr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Assumptions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CBD323-9070-4086-4D95-A2D6D71E7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E52AE2-2617-3982-FA0B-AEFF62CA2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0449663"/>
              </p:ext>
            </p:extLst>
          </p:nvPr>
        </p:nvGraphicFramePr>
        <p:xfrm>
          <a:off x="5008333" y="146311"/>
          <a:ext cx="6583363" cy="557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AC6643-B064-B044-0017-46941680587F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6D2B-BA06-0796-77E0-7B1E45C7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31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Nose Cone Light Weighting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E784-F4E5-E474-F87E-DF2D916F8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8BCCC-E934-11B3-46FE-A6E6E5751525}"/>
              </a:ext>
            </a:extLst>
          </p:cNvPr>
          <p:cNvSpPr txBox="1"/>
          <p:nvPr/>
        </p:nvSpPr>
        <p:spPr>
          <a:xfrm>
            <a:off x="2448429" y="1710319"/>
            <a:ext cx="34410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Model: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Weight: 270g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Simple light weighting can be machined in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7B514-310C-0791-CE29-B9C1512366FC}"/>
              </a:ext>
            </a:extLst>
          </p:cNvPr>
          <p:cNvSpPr txBox="1"/>
          <p:nvPr/>
        </p:nvSpPr>
        <p:spPr>
          <a:xfrm>
            <a:off x="8131279" y="1710319"/>
            <a:ext cx="36611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Sintering Light Weight Model: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Weight: 148g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Complex geometries require a method of additive manufacturing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B1C6C4F-A2B1-9CEC-8AA4-D865F310CCF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</a:t>
            </a:r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7AC2F7D3-8A30-6B57-E7F1-939A4A32F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74917" y="2387915"/>
            <a:ext cx="4385725" cy="1757697"/>
          </a:xfrm>
          <a:prstGeom prst="rect">
            <a:avLst/>
          </a:prstGeom>
        </p:spPr>
      </p:pic>
      <p:pic>
        <p:nvPicPr>
          <p:cNvPr id="8" name="Picture 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F8F4563E-4EA2-7FA2-BAF6-EFB2561AD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34907" y="2365439"/>
            <a:ext cx="43639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4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66D2B-BA06-0796-77E0-7B1E45C7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31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Nose Cone Light Weighting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E784-F4E5-E474-F87E-DF2D916F82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B1C6C4F-A2B1-9CEC-8AA4-D865F310CCF3}"/>
              </a:ext>
            </a:extLst>
          </p:cNvPr>
          <p:cNvSpPr txBox="1">
            <a:spLocks/>
          </p:cNvSpPr>
          <p:nvPr/>
        </p:nvSpPr>
        <p:spPr>
          <a:xfrm>
            <a:off x="5175514" y="6259277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Emily Groth</a:t>
            </a:r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D73E5F-2D2B-6460-4E75-FA177140F826}"/>
              </a:ext>
            </a:extLst>
          </p:cNvPr>
          <p:cNvSpPr/>
          <p:nvPr/>
        </p:nvSpPr>
        <p:spPr>
          <a:xfrm>
            <a:off x="4141143" y="2058997"/>
            <a:ext cx="6654050" cy="2736572"/>
          </a:xfrm>
          <a:prstGeom prst="roundRect">
            <a:avLst/>
          </a:prstGeom>
          <a:solidFill>
            <a:srgbClr val="00CF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treat projects differently based on the customer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material needs to be added for future parts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is acceptable for wind tunnel use</a:t>
            </a:r>
          </a:p>
          <a:p>
            <a:pPr algn="ctr"/>
            <a:endParaRPr lang="en-US" dirty="0">
              <a:cs typeface="Calibri"/>
            </a:endParaRPr>
          </a:p>
        </p:txBody>
      </p:sp>
      <p:pic>
        <p:nvPicPr>
          <p:cNvPr id="23" name="Picture 9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261C5F75-4AB2-B430-EBE3-41948FCE1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8150" y="2424393"/>
            <a:ext cx="4668197" cy="20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52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47D8975C2DC4091A7B334CDC7DAF3" ma:contentTypeVersion="10" ma:contentTypeDescription="Create a new document." ma:contentTypeScope="" ma:versionID="4ed7087d01d0939810f0df1a22d84310">
  <xsd:schema xmlns:xsd="http://www.w3.org/2001/XMLSchema" xmlns:xs="http://www.w3.org/2001/XMLSchema" xmlns:p="http://schemas.microsoft.com/office/2006/metadata/properties" xmlns:ns2="6535e9ed-6d15-412a-9ea5-41840895a269" xmlns:ns3="2a56992b-3091-4f72-b67e-cef0353f058a" targetNamespace="http://schemas.microsoft.com/office/2006/metadata/properties" ma:root="true" ma:fieldsID="aabb32b1da3895c0962510df29fa0fc0" ns2:_="" ns3:_="">
    <xsd:import namespace="6535e9ed-6d15-412a-9ea5-41840895a269"/>
    <xsd:import namespace="2a56992b-3091-4f72-b67e-cef0353f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5e9ed-6d15-412a-9ea5-41840895a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6992b-3091-4f72-b67e-cef0353f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9071066-720f-4220-ba31-d465acdb8e8c}" ma:internalName="TaxCatchAll" ma:showField="CatchAllData" ma:web="2a56992b-3091-4f72-b67e-cef0353f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35e9ed-6d15-412a-9ea5-41840895a269">
      <Terms xmlns="http://schemas.microsoft.com/office/infopath/2007/PartnerControls"/>
    </lcf76f155ced4ddcb4097134ff3c332f>
    <TaxCatchAll xmlns="2a56992b-3091-4f72-b67e-cef0353f058a" xsi:nil="true"/>
  </documentManagement>
</p:properties>
</file>

<file path=customXml/itemProps1.xml><?xml version="1.0" encoding="utf-8"?>
<ds:datastoreItem xmlns:ds="http://schemas.openxmlformats.org/officeDocument/2006/customXml" ds:itemID="{580D4E89-5A95-449A-8859-791F9D0DBD79}">
  <ds:schemaRefs>
    <ds:schemaRef ds:uri="2a56992b-3091-4f72-b67e-cef0353f058a"/>
    <ds:schemaRef ds:uri="6535e9ed-6d15-412a-9ea5-41840895a2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2a56992b-3091-4f72-b67e-cef0353f058a"/>
    <ds:schemaRef ds:uri="6535e9ed-6d15-412a-9ea5-41840895a269"/>
    <ds:schemaRef ds:uri="66256231-e987-401e-8bdb-e6b916ead02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TotalTime>0</TotalTime>
  <Words>1941</Words>
  <Application>Microsoft Office PowerPoint</Application>
  <PresentationFormat>Widescreen</PresentationFormat>
  <Paragraphs>527</Paragraphs>
  <Slides>51</Slides>
  <Notes>3</Notes>
  <HiddenSlides>21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Helvetica</vt:lpstr>
      <vt:lpstr>Segoe UI</vt:lpstr>
      <vt:lpstr>Times New Roman</vt:lpstr>
      <vt:lpstr>Wingdings</vt:lpstr>
      <vt:lpstr>Office Theme</vt:lpstr>
      <vt:lpstr>Smart Projectile</vt:lpstr>
      <vt:lpstr>PowerPoint Presentation</vt:lpstr>
      <vt:lpstr>PowerPoint Presentation</vt:lpstr>
      <vt:lpstr>Objective</vt:lpstr>
      <vt:lpstr>FCAAP Existing Model</vt:lpstr>
      <vt:lpstr>PowerPoint Presentation</vt:lpstr>
      <vt:lpstr>Assumptions</vt:lpstr>
      <vt:lpstr>Nose Cone Light Weighting </vt:lpstr>
      <vt:lpstr>Nose Cone Light Weighting </vt:lpstr>
      <vt:lpstr>Back Body Constraints</vt:lpstr>
      <vt:lpstr>Motor Selection</vt:lpstr>
      <vt:lpstr>Gear Selection</vt:lpstr>
      <vt:lpstr>PowerPoint Presentation</vt:lpstr>
      <vt:lpstr>Fin Attachment</vt:lpstr>
      <vt:lpstr>Gear Connections</vt:lpstr>
      <vt:lpstr>Fin Assembly</vt:lpstr>
      <vt:lpstr>PowerPoint Presentation</vt:lpstr>
      <vt:lpstr>Back Body Design</vt:lpstr>
      <vt:lpstr>Final Design</vt:lpstr>
      <vt:lpstr>Future Testing</vt:lpstr>
      <vt:lpstr>Budget</vt:lpstr>
      <vt:lpstr>Incomplete Work</vt:lpstr>
      <vt:lpstr>Lessons Learned</vt:lpstr>
      <vt:lpstr>Next Steps</vt:lpstr>
      <vt:lpstr>Summary</vt:lpstr>
      <vt:lpstr>Summary</vt:lpstr>
      <vt:lpstr>Summary</vt:lpstr>
      <vt:lpstr>Summary</vt:lpstr>
      <vt:lpstr>Summary</vt:lpstr>
      <vt:lpstr>PowerPoint Presentation</vt:lpstr>
      <vt:lpstr>Concept Selection</vt:lpstr>
      <vt:lpstr>Markets and Stakeholders</vt:lpstr>
      <vt:lpstr>Motor Configuration</vt:lpstr>
      <vt:lpstr>Gear Selection (Clean up make more presentable)</vt:lpstr>
      <vt:lpstr>Fin Attachment </vt:lpstr>
      <vt:lpstr>PowerPoint Presentation</vt:lpstr>
      <vt:lpstr>Motor Selection</vt:lpstr>
      <vt:lpstr>Medium Fidelity Concepts</vt:lpstr>
      <vt:lpstr>High Fidelity Concepts</vt:lpstr>
      <vt:lpstr>Parts that are re-machined</vt:lpstr>
      <vt:lpstr>Fin Deflection </vt:lpstr>
      <vt:lpstr>Fin Motor Configuration 1 (Update with new CAD)</vt:lpstr>
      <vt:lpstr>Nose Cone Light Weighting (Update on Sintering?) </vt:lpstr>
      <vt:lpstr>Future Work </vt:lpstr>
      <vt:lpstr>Customer Needs Backup</vt:lpstr>
      <vt:lpstr>Markets Backup </vt:lpstr>
      <vt:lpstr>Stakeholders Backup 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deep patel</cp:lastModifiedBy>
  <cp:revision>2</cp:revision>
  <dcterms:created xsi:type="dcterms:W3CDTF">2019-02-05T17:04:43Z</dcterms:created>
  <dcterms:modified xsi:type="dcterms:W3CDTF">2023-03-28T01:58:45Z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0x01010084547D8975C2DC4091A7B334CDC7DAF3</vt:lpwstr>
  </property>
  <property fmtid="{D5CDD505-2E9C-101B-9397-08002B2CF9AE}" pid="3" name="MediaServiceImageTags">
    <vt:lpwstr/>
  </property>
</Properties>
</file>